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8" r:id="rId2"/>
    <p:sldId id="258" r:id="rId3"/>
    <p:sldId id="280" r:id="rId4"/>
    <p:sldId id="277" r:id="rId5"/>
    <p:sldId id="261" r:id="rId6"/>
    <p:sldId id="263" r:id="rId7"/>
    <p:sldId id="265" r:id="rId8"/>
    <p:sldId id="268" r:id="rId9"/>
    <p:sldId id="269" r:id="rId10"/>
    <p:sldId id="270" r:id="rId11"/>
  </p:sldIdLst>
  <p:sldSz cx="12192000" cy="6858000"/>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7" d="100"/>
          <a:sy n="117" d="100"/>
        </p:scale>
        <p:origin x="2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6447" y="158443"/>
            <a:ext cx="10348165" cy="1001490"/>
          </a:xfrm>
        </p:spPr>
        <p:txBody>
          <a:bodyPr>
            <a:normAutofit fontScale="90000"/>
          </a:bodyPr>
          <a:lstStyle/>
          <a:p>
            <a:pPr algn="ctr"/>
            <a:r>
              <a:rPr lang="en-US" b="1" dirty="0">
                <a:latin typeface="Times New Roman" panose="02020603050405020304" pitchFamily="18" charset="0"/>
                <a:cs typeface="Times New Roman" panose="02020603050405020304" pitchFamily="18" charset="0"/>
              </a:rPr>
              <a:t>KAUNO R. GARLIAVOS MENO </a:t>
            </a:r>
            <a:r>
              <a:rPr lang="en-US" b="1" dirty="0" smtClean="0">
                <a:latin typeface="Times New Roman" panose="02020603050405020304" pitchFamily="18" charset="0"/>
                <a:cs typeface="Times New Roman" panose="02020603050405020304" pitchFamily="18" charset="0"/>
              </a:rPr>
              <a:t>MOKYK</a:t>
            </a:r>
            <a:r>
              <a:rPr lang="lt-LT" b="1" dirty="0" smtClean="0">
                <a:latin typeface="Times New Roman" panose="02020603050405020304" pitchFamily="18" charset="0"/>
                <a:cs typeface="Times New Roman" panose="02020603050405020304" pitchFamily="18" charset="0"/>
              </a:rPr>
              <a:t>L</a:t>
            </a:r>
            <a:r>
              <a:rPr lang="en-US" b="1" dirty="0" smtClean="0">
                <a:latin typeface="Times New Roman" panose="02020603050405020304" pitchFamily="18" charset="0"/>
                <a:cs typeface="Times New Roman" panose="02020603050405020304" pitchFamily="18" charset="0"/>
              </a:rPr>
              <a:t>OS  </a:t>
            </a: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201</a:t>
            </a:r>
            <a:r>
              <a:rPr lang="lt-LT" b="1" dirty="0" smtClean="0">
                <a:latin typeface="Times New Roman" panose="02020603050405020304" pitchFamily="18" charset="0"/>
                <a:cs typeface="Times New Roman" panose="02020603050405020304" pitchFamily="18" charset="0"/>
              </a:rPr>
              <a:t>9</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METŲ </a:t>
            </a:r>
            <a:r>
              <a:rPr lang="en-US" b="1" dirty="0" smtClean="0">
                <a:latin typeface="Times New Roman" panose="02020603050405020304" pitchFamily="18" charset="0"/>
                <a:cs typeface="Times New Roman" panose="02020603050405020304" pitchFamily="18" charset="0"/>
              </a:rPr>
              <a:t>VEIKLOS </a:t>
            </a:r>
            <a:r>
              <a:rPr lang="en-US" b="1" dirty="0">
                <a:latin typeface="Times New Roman" panose="02020603050405020304" pitchFamily="18" charset="0"/>
                <a:cs typeface="Times New Roman" panose="02020603050405020304" pitchFamily="18" charset="0"/>
              </a:rPr>
              <a:t>ATASKAITA</a:t>
            </a:r>
            <a:r>
              <a:rPr lang="en-US" dirty="0"/>
              <a:t/>
            </a:r>
            <a:br>
              <a:rPr lang="en-US" dirty="0"/>
            </a:br>
            <a:endParaRPr lang="en-US" dirty="0"/>
          </a:p>
        </p:txBody>
      </p:sp>
      <p:sp>
        <p:nvSpPr>
          <p:cNvPr id="3" name="Turinio vietos rezervavimo ženklas 2"/>
          <p:cNvSpPr>
            <a:spLocks noGrp="1"/>
          </p:cNvSpPr>
          <p:nvPr>
            <p:ph idx="1"/>
          </p:nvPr>
        </p:nvSpPr>
        <p:spPr>
          <a:xfrm>
            <a:off x="430306" y="1290918"/>
            <a:ext cx="11537576" cy="5284694"/>
          </a:xfrm>
        </p:spPr>
        <p:txBody>
          <a:bodyPr>
            <a:normAutofit fontScale="92500" lnSpcReduction="20000"/>
          </a:bodyPr>
          <a:lstStyle/>
          <a:p>
            <a:r>
              <a:rPr lang="lt-LT" dirty="0">
                <a:latin typeface="Times New Roman" panose="02020603050405020304" pitchFamily="18" charset="0"/>
                <a:cs typeface="Times New Roman" panose="02020603050405020304" pitchFamily="18" charset="0"/>
              </a:rPr>
              <a:t>Raudondvario filialas nuo rugsėjo 1d.persikraustė  į naujas patalpas Instituto g. 20. Iš esmės pagerintos ugdymo ir darbo sąlygos. </a:t>
            </a:r>
          </a:p>
          <a:p>
            <a:r>
              <a:rPr lang="lt-LT" dirty="0">
                <a:latin typeface="Times New Roman" panose="02020603050405020304" pitchFamily="18" charset="0"/>
                <a:cs typeface="Times New Roman" panose="02020603050405020304" pitchFamily="18" charset="0"/>
              </a:rPr>
              <a:t>Mokykla yra išlaikoma  iš savivaldybės asignavimų. Lėšos skiriamos darbo užmokesčiui  ir dalis lėšų mokyklos ir filialų  ūkio išlaikymui. Mokykla surenka spec.  lėšas iš mokinių tėvų  už neformalų meninį  vaikų ugdymą.  Šios lėšos buvo naudojamo  sekančiai:</a:t>
            </a:r>
          </a:p>
          <a:p>
            <a:r>
              <a:rPr lang="lt-LT" dirty="0">
                <a:latin typeface="Times New Roman" panose="02020603050405020304" pitchFamily="18" charset="0"/>
                <a:cs typeface="Times New Roman" panose="02020603050405020304" pitchFamily="18" charset="0"/>
              </a:rPr>
              <a:t>1.Brangaus turto įsigijimui :                                       8189,50 Eurų</a:t>
            </a:r>
          </a:p>
          <a:p>
            <a:r>
              <a:rPr lang="lt-LT" dirty="0">
                <a:latin typeface="Times New Roman" panose="02020603050405020304" pitchFamily="18" charset="0"/>
                <a:cs typeface="Times New Roman" panose="02020603050405020304" pitchFamily="18" charset="0"/>
              </a:rPr>
              <a:t>(kanklės 4 vnt. projektorius,  </a:t>
            </a:r>
            <a:r>
              <a:rPr lang="lt-LT">
                <a:latin typeface="Times New Roman" panose="02020603050405020304" pitchFamily="18" charset="0"/>
                <a:cs typeface="Times New Roman" panose="02020603050405020304" pitchFamily="18" charset="0"/>
              </a:rPr>
              <a:t>turinės </a:t>
            </a:r>
            <a:r>
              <a:rPr lang="lt-LT" smtClean="0">
                <a:latin typeface="Times New Roman" panose="02020603050405020304" pitchFamily="18" charset="0"/>
                <a:cs typeface="Times New Roman" panose="02020603050405020304" pitchFamily="18" charset="0"/>
              </a:rPr>
              <a:t>raides</a:t>
            </a:r>
            <a:r>
              <a:rPr lang="lt-LT" dirty="0">
                <a:latin typeface="Times New Roman" panose="02020603050405020304" pitchFamily="18" charset="0"/>
                <a:cs typeface="Times New Roman" panose="02020603050405020304" pitchFamily="18" charset="0"/>
              </a:rPr>
              <a:t>)              </a:t>
            </a:r>
          </a:p>
          <a:p>
            <a:r>
              <a:rPr lang="lt-LT" dirty="0">
                <a:latin typeface="Times New Roman" panose="02020603050405020304" pitchFamily="18" charset="0"/>
                <a:cs typeface="Times New Roman" panose="02020603050405020304" pitchFamily="18" charset="0"/>
              </a:rPr>
              <a:t>2. Mokinių  konkursinės veiklos skatinimui              14475,67 Eurų;   </a:t>
            </a:r>
          </a:p>
          <a:p>
            <a:r>
              <a:rPr lang="lt-LT" dirty="0">
                <a:latin typeface="Times New Roman" panose="02020603050405020304" pitchFamily="18" charset="0"/>
                <a:cs typeface="Times New Roman" panose="02020603050405020304" pitchFamily="18" charset="0"/>
              </a:rPr>
              <a:t>3. Muzikos ir dailės ugdymo priemonėms                  7889,75  Eurų;</a:t>
            </a:r>
          </a:p>
          <a:p>
            <a:r>
              <a:rPr lang="lt-LT" dirty="0">
                <a:latin typeface="Times New Roman" panose="02020603050405020304" pitchFamily="18" charset="0"/>
                <a:cs typeface="Times New Roman" panose="02020603050405020304" pitchFamily="18" charset="0"/>
              </a:rPr>
              <a:t>4. Instrumentų remontas , pianinų  derinimas             3953,04  Eurų;</a:t>
            </a:r>
          </a:p>
          <a:p>
            <a:r>
              <a:rPr lang="lt-LT" dirty="0">
                <a:latin typeface="Times New Roman" panose="02020603050405020304" pitchFamily="18" charset="0"/>
                <a:cs typeface="Times New Roman" panose="02020603050405020304" pitchFamily="18" charset="0"/>
              </a:rPr>
              <a:t>5. Kitos prekės ir paslaugos                                       22247,03  Eurų;</a:t>
            </a:r>
          </a:p>
          <a:p>
            <a:r>
              <a:rPr lang="lt-LT" dirty="0">
                <a:latin typeface="Times New Roman" panose="02020603050405020304" pitchFamily="18" charset="0"/>
                <a:cs typeface="Times New Roman" panose="02020603050405020304" pitchFamily="18" charset="0"/>
              </a:rPr>
              <a:t>6. Apsauga, ryšiai, spaudiniai                                       3397,00 Eurų;</a:t>
            </a:r>
          </a:p>
          <a:p>
            <a:r>
              <a:rPr lang="lt-LT" dirty="0">
                <a:latin typeface="Times New Roman" panose="02020603050405020304" pitchFamily="18" charset="0"/>
                <a:cs typeface="Times New Roman" panose="02020603050405020304" pitchFamily="18" charset="0"/>
              </a:rPr>
              <a:t>7. Mokyklos  komunalinės paslaugos                           9745,19 Eurų;</a:t>
            </a:r>
          </a:p>
          <a:p>
            <a:r>
              <a:rPr lang="lt-LT" dirty="0">
                <a:latin typeface="Times New Roman" panose="02020603050405020304" pitchFamily="18" charset="0"/>
                <a:cs typeface="Times New Roman" panose="02020603050405020304" pitchFamily="18" charset="0"/>
              </a:rPr>
              <a:t>8. Kvalifikaciniai seminarai, medicininiai tyrimai       1025,00 Eurų.</a:t>
            </a:r>
          </a:p>
          <a:p>
            <a:r>
              <a:rPr lang="lt-LT" dirty="0">
                <a:latin typeface="Times New Roman" panose="02020603050405020304" pitchFamily="18" charset="0"/>
                <a:cs typeface="Times New Roman" panose="02020603050405020304" pitchFamily="18" charset="0"/>
              </a:rPr>
              <a:t>Viso 2019 m. mokyklos ūkio išlaikymui, prekėms, paslaugoms   panaudota 70 922,25 eurai spec. lėšų.</a:t>
            </a:r>
          </a:p>
          <a:p>
            <a:r>
              <a:rPr lang="lt-LT" dirty="0">
                <a:latin typeface="Times New Roman" panose="02020603050405020304" pitchFamily="18" charset="0"/>
                <a:cs typeface="Times New Roman" panose="02020603050405020304" pitchFamily="18" charset="0"/>
              </a:rPr>
              <a:t>9. Į  DU (darbo užmokesčio sąmatą) pervesta             35 000 eurų.</a:t>
            </a:r>
          </a:p>
          <a:p>
            <a:r>
              <a:rPr lang="lt-LT" dirty="0">
                <a:latin typeface="Times New Roman" panose="02020603050405020304" pitchFamily="18" charset="0"/>
                <a:cs typeface="Times New Roman" panose="02020603050405020304" pitchFamily="18" charset="0"/>
              </a:rPr>
              <a:t>Sutaupytos nepanaudotos spec. lėšos  perkeltos į        2020 m. sąmatą.</a:t>
            </a:r>
          </a:p>
        </p:txBody>
      </p:sp>
    </p:spTree>
    <p:extLst>
      <p:ext uri="{BB962C8B-B14F-4D97-AF65-F5344CB8AC3E}">
        <p14:creationId xmlns:p14="http://schemas.microsoft.com/office/powerpoint/2010/main" val="1525836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title"/>
          </p:nvPr>
        </p:nvSpPr>
        <p:spPr bwMode="auto">
          <a:xfrm>
            <a:off x="497541" y="193111"/>
            <a:ext cx="34049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Aft>
                <a:spcPct val="0"/>
              </a:spcAft>
            </a:pPr>
            <a:r>
              <a:rPr lang="lt-LT" sz="1400" dirty="0" smtClean="0">
                <a:latin typeface="Times New Roman" panose="02020603050405020304" pitchFamily="18" charset="0"/>
                <a:cs typeface="Times New Roman" panose="02020603050405020304" pitchFamily="18" charset="0"/>
              </a:rPr>
              <a:t>                     Kreditinis </a:t>
            </a:r>
            <a:r>
              <a:rPr lang="lt-LT" sz="1400" dirty="0">
                <a:latin typeface="Times New Roman" panose="02020603050405020304" pitchFamily="18" charset="0"/>
                <a:cs typeface="Times New Roman" panose="02020603050405020304" pitchFamily="18" charset="0"/>
              </a:rPr>
              <a:t>įsiskolinimas</a:t>
            </a:r>
            <a:r>
              <a:rPr lang="lt-LT" dirty="0"/>
              <a:t/>
            </a:r>
            <a:br>
              <a:rPr lang="lt-LT" dirty="0"/>
            </a:br>
            <a:endParaRPr kumimoji="0" lang="en-US" altLang="en-US" sz="1400" b="0" i="0" u="none" strike="noStrike" cap="none" normalizeH="0" baseline="0" dirty="0" smtClean="0">
              <a:ln>
                <a:noFill/>
              </a:ln>
              <a:solidFill>
                <a:schemeClr val="tx1"/>
              </a:solidFill>
              <a:effectLst/>
              <a:latin typeface="Arial" panose="020B0604020202020204" pitchFamily="34" charset="0"/>
            </a:endParaRPr>
          </a:p>
        </p:txBody>
      </p:sp>
      <p:sp>
        <p:nvSpPr>
          <p:cNvPr id="6" name="TextBox 5"/>
          <p:cNvSpPr txBox="1"/>
          <p:nvPr/>
        </p:nvSpPr>
        <p:spPr>
          <a:xfrm>
            <a:off x="2650547" y="2565185"/>
            <a:ext cx="7806266" cy="369332"/>
          </a:xfrm>
          <a:prstGeom prst="rect">
            <a:avLst/>
          </a:prstGeom>
          <a:noFill/>
        </p:spPr>
        <p:txBody>
          <a:bodyPr wrap="square" rtlCol="0">
            <a:spAutoFit/>
          </a:bodyPr>
          <a:lstStyle/>
          <a:p>
            <a:endParaRPr lang="en-US" dirty="0"/>
          </a:p>
        </p:txBody>
      </p:sp>
      <p:graphicFrame>
        <p:nvGraphicFramePr>
          <p:cNvPr id="12" name="Turinio vietos rezervavimo ženklas 11"/>
          <p:cNvGraphicFramePr>
            <a:graphicFrameLocks noGrp="1"/>
          </p:cNvGraphicFramePr>
          <p:nvPr>
            <p:ph idx="1"/>
            <p:extLst>
              <p:ext uri="{D42A27DB-BD31-4B8C-83A1-F6EECF244321}">
                <p14:modId xmlns:p14="http://schemas.microsoft.com/office/powerpoint/2010/main" val="3218051654"/>
              </p:ext>
            </p:extLst>
          </p:nvPr>
        </p:nvGraphicFramePr>
        <p:xfrm>
          <a:off x="1281793" y="665816"/>
          <a:ext cx="9625693" cy="587121"/>
        </p:xfrm>
        <a:graphic>
          <a:graphicData uri="http://schemas.openxmlformats.org/drawingml/2006/table">
            <a:tbl>
              <a:tblPr firstRow="1" firstCol="1" lastRow="1" lastCol="1" bandRow="1" bandCol="1">
                <a:tableStyleId>{5C22544A-7EE6-4342-B048-85BDC9FD1C3A}</a:tableStyleId>
              </a:tblPr>
              <a:tblGrid>
                <a:gridCol w="2461364">
                  <a:extLst>
                    <a:ext uri="{9D8B030D-6E8A-4147-A177-3AD203B41FA5}">
                      <a16:colId xmlns:a16="http://schemas.microsoft.com/office/drawing/2014/main" val="3237151134"/>
                    </a:ext>
                  </a:extLst>
                </a:gridCol>
                <a:gridCol w="2066454">
                  <a:extLst>
                    <a:ext uri="{9D8B030D-6E8A-4147-A177-3AD203B41FA5}">
                      <a16:colId xmlns:a16="http://schemas.microsoft.com/office/drawing/2014/main" val="1219063027"/>
                    </a:ext>
                  </a:extLst>
                </a:gridCol>
                <a:gridCol w="1982544">
                  <a:extLst>
                    <a:ext uri="{9D8B030D-6E8A-4147-A177-3AD203B41FA5}">
                      <a16:colId xmlns:a16="http://schemas.microsoft.com/office/drawing/2014/main" val="214111316"/>
                    </a:ext>
                  </a:extLst>
                </a:gridCol>
                <a:gridCol w="3115331">
                  <a:extLst>
                    <a:ext uri="{9D8B030D-6E8A-4147-A177-3AD203B41FA5}">
                      <a16:colId xmlns:a16="http://schemas.microsoft.com/office/drawing/2014/main" val="3289886895"/>
                    </a:ext>
                  </a:extLst>
                </a:gridCol>
              </a:tblGrid>
              <a:tr h="0">
                <a:tc>
                  <a:txBody>
                    <a:bodyPr/>
                    <a:lstStyle/>
                    <a:p>
                      <a:pPr>
                        <a:lnSpc>
                          <a:spcPct val="107000"/>
                        </a:lnSpc>
                        <a:spcAft>
                          <a:spcPts val="0"/>
                        </a:spcAft>
                      </a:pPr>
                      <a:r>
                        <a:rPr lang="lt-LT" sz="1200" dirty="0">
                          <a:effectLst/>
                        </a:rPr>
                        <a:t>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lt-LT" sz="1200">
                          <a:effectLst/>
                        </a:rPr>
                        <a:t>Metų pradžioje</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lt-LT" sz="1200" dirty="0">
                          <a:effectLst/>
                        </a:rPr>
                        <a:t>Metų pabaigoje</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lt-LT" sz="1200">
                          <a:effectLst/>
                        </a:rPr>
                        <a:t>Padidėjo  +</a:t>
                      </a:r>
                    </a:p>
                    <a:p>
                      <a:pPr algn="ctr">
                        <a:lnSpc>
                          <a:spcPct val="107000"/>
                        </a:lnSpc>
                        <a:spcAft>
                          <a:spcPts val="0"/>
                        </a:spcAft>
                      </a:pPr>
                      <a:r>
                        <a:rPr lang="lt-LT" sz="1200">
                          <a:effectLst/>
                        </a:rPr>
                        <a:t>Sumažėjo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809377486"/>
                  </a:ext>
                </a:extLst>
              </a:tr>
              <a:tr h="0">
                <a:tc>
                  <a:txBody>
                    <a:bodyPr/>
                    <a:lstStyle/>
                    <a:p>
                      <a:pPr>
                        <a:lnSpc>
                          <a:spcPct val="107000"/>
                        </a:lnSpc>
                        <a:spcAft>
                          <a:spcPts val="0"/>
                        </a:spcAft>
                      </a:pPr>
                      <a:r>
                        <a:rPr lang="lt-LT" sz="1200">
                          <a:effectLst/>
                        </a:rPr>
                        <a:t>Kreditinis įsiskolinimas iš viso</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lt-LT" sz="1200">
                          <a:effectLst/>
                        </a:rPr>
                        <a:t>2716,8</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lt-LT" sz="1200">
                          <a:effectLst/>
                        </a:rPr>
                        <a:t>1613,80</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342900" lvl="0" indent="-342900">
                        <a:lnSpc>
                          <a:spcPct val="107000"/>
                        </a:lnSpc>
                        <a:spcAft>
                          <a:spcPts val="0"/>
                        </a:spcAft>
                        <a:buFont typeface="Times New Roman" panose="02020603050405020304" pitchFamily="18" charset="0"/>
                        <a:buChar char="-"/>
                      </a:pPr>
                      <a:r>
                        <a:rPr lang="lt-LT" sz="1200" dirty="0">
                          <a:effectLst/>
                        </a:rPr>
                        <a:t>1103</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281763395"/>
                  </a:ext>
                </a:extLst>
              </a:tr>
            </a:tbl>
          </a:graphicData>
        </a:graphic>
      </p:graphicFrame>
      <p:sp>
        <p:nvSpPr>
          <p:cNvPr id="15" name="Stačiakampis 14"/>
          <p:cNvSpPr/>
          <p:nvPr/>
        </p:nvSpPr>
        <p:spPr>
          <a:xfrm>
            <a:off x="167920" y="1906994"/>
            <a:ext cx="11976846" cy="369332"/>
          </a:xfrm>
          <a:prstGeom prst="rect">
            <a:avLst/>
          </a:prstGeom>
        </p:spPr>
        <p:txBody>
          <a:bodyPr wrap="square">
            <a:spAutoFit/>
          </a:bodyPr>
          <a:lstStyle/>
          <a:p>
            <a:pPr algn="just">
              <a:spcAft>
                <a:spcPts val="0"/>
              </a:spcAft>
            </a:pPr>
            <a:r>
              <a:rPr lang="lt-LT" sz="1400" b="1" dirty="0" smtClean="0">
                <a:latin typeface="Times New Roman" panose="02020603050405020304" pitchFamily="18" charset="0"/>
                <a:ea typeface="SimSun" panose="02010600030101010101" pitchFamily="2" charset="-122"/>
              </a:rPr>
              <a:t>   </a:t>
            </a:r>
            <a:r>
              <a:rPr lang="lt-LT" b="1" dirty="0" smtClean="0">
                <a:latin typeface="Times New Roman" panose="02020603050405020304" pitchFamily="18" charset="0"/>
                <a:ea typeface="SimSun" panose="02010600030101010101" pitchFamily="2" charset="-122"/>
              </a:rPr>
              <a:t> </a:t>
            </a:r>
            <a:endParaRPr lang="lt-LT" dirty="0">
              <a:latin typeface="Times New Roman" panose="02020603050405020304" pitchFamily="18" charset="0"/>
              <a:ea typeface="SimSun" panose="02010600030101010101" pitchFamily="2" charset="-122"/>
            </a:endParaRPr>
          </a:p>
        </p:txBody>
      </p:sp>
      <p:sp>
        <p:nvSpPr>
          <p:cNvPr id="16" name="Stačiakampis 15"/>
          <p:cNvSpPr/>
          <p:nvPr/>
        </p:nvSpPr>
        <p:spPr>
          <a:xfrm>
            <a:off x="167919" y="2313179"/>
            <a:ext cx="11929613" cy="276999"/>
          </a:xfrm>
          <a:prstGeom prst="rect">
            <a:avLst/>
          </a:prstGeom>
        </p:spPr>
        <p:txBody>
          <a:bodyPr wrap="square">
            <a:spAutoFit/>
          </a:bodyPr>
          <a:lstStyle/>
          <a:p>
            <a:pPr algn="just">
              <a:spcAft>
                <a:spcPts val="0"/>
              </a:spcAft>
            </a:pPr>
            <a:r>
              <a:rPr lang="lt-LT" sz="1200" dirty="0" smtClean="0">
                <a:latin typeface="Times New Roman" panose="02020603050405020304" pitchFamily="18" charset="0"/>
                <a:ea typeface="SimSun" panose="02010600030101010101" pitchFamily="2" charset="-122"/>
              </a:rPr>
              <a:t> </a:t>
            </a:r>
            <a:endParaRPr lang="lt-LT" sz="1200" dirty="0"/>
          </a:p>
        </p:txBody>
      </p:sp>
      <p:sp>
        <p:nvSpPr>
          <p:cNvPr id="19" name="Stačiakampis 18"/>
          <p:cNvSpPr/>
          <p:nvPr/>
        </p:nvSpPr>
        <p:spPr>
          <a:xfrm>
            <a:off x="181028" y="3740518"/>
            <a:ext cx="11733065" cy="307777"/>
          </a:xfrm>
          <a:prstGeom prst="rect">
            <a:avLst/>
          </a:prstGeom>
        </p:spPr>
        <p:txBody>
          <a:bodyPr wrap="square">
            <a:spAutoFit/>
          </a:bodyPr>
          <a:lstStyle/>
          <a:p>
            <a:pPr marL="457200" indent="-457200" fontAlgn="base">
              <a:tabLst>
                <a:tab pos="630555" algn="l"/>
              </a:tabLst>
            </a:pPr>
            <a:r>
              <a:rPr lang="lt-LT" sz="14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lt-LT" sz="1400" dirty="0">
              <a:effectLst/>
              <a:latin typeface="Times New Roman" panose="02020603050405020304" pitchFamily="18" charset="0"/>
              <a:cs typeface="Times New Roman" panose="02020603050405020304" pitchFamily="18" charset="0"/>
            </a:endParaRPr>
          </a:p>
        </p:txBody>
      </p:sp>
      <p:graphicFrame>
        <p:nvGraphicFramePr>
          <p:cNvPr id="20" name="Lentelė 19"/>
          <p:cNvGraphicFramePr>
            <a:graphicFrameLocks noGrp="1"/>
          </p:cNvGraphicFramePr>
          <p:nvPr>
            <p:extLst>
              <p:ext uri="{D42A27DB-BD31-4B8C-83A1-F6EECF244321}">
                <p14:modId xmlns:p14="http://schemas.microsoft.com/office/powerpoint/2010/main" val="3503944316"/>
              </p:ext>
            </p:extLst>
          </p:nvPr>
        </p:nvGraphicFramePr>
        <p:xfrm>
          <a:off x="1281792" y="2011708"/>
          <a:ext cx="9625694" cy="2437829"/>
        </p:xfrm>
        <a:graphic>
          <a:graphicData uri="http://schemas.openxmlformats.org/drawingml/2006/table">
            <a:tbl>
              <a:tblPr firstRow="1" firstCol="1" bandRow="1">
                <a:tableStyleId>{5C22544A-7EE6-4342-B048-85BDC9FD1C3A}</a:tableStyleId>
              </a:tblPr>
              <a:tblGrid>
                <a:gridCol w="939188">
                  <a:extLst>
                    <a:ext uri="{9D8B030D-6E8A-4147-A177-3AD203B41FA5}">
                      <a16:colId xmlns:a16="http://schemas.microsoft.com/office/drawing/2014/main" val="1909347002"/>
                    </a:ext>
                  </a:extLst>
                </a:gridCol>
                <a:gridCol w="2019759">
                  <a:extLst>
                    <a:ext uri="{9D8B030D-6E8A-4147-A177-3AD203B41FA5}">
                      <a16:colId xmlns:a16="http://schemas.microsoft.com/office/drawing/2014/main" val="3233326767"/>
                    </a:ext>
                  </a:extLst>
                </a:gridCol>
                <a:gridCol w="1277361">
                  <a:extLst>
                    <a:ext uri="{9D8B030D-6E8A-4147-A177-3AD203B41FA5}">
                      <a16:colId xmlns:a16="http://schemas.microsoft.com/office/drawing/2014/main" val="2390050931"/>
                    </a:ext>
                  </a:extLst>
                </a:gridCol>
                <a:gridCol w="1004420">
                  <a:extLst>
                    <a:ext uri="{9D8B030D-6E8A-4147-A177-3AD203B41FA5}">
                      <a16:colId xmlns:a16="http://schemas.microsoft.com/office/drawing/2014/main" val="1519401606"/>
                    </a:ext>
                  </a:extLst>
                </a:gridCol>
                <a:gridCol w="1026255">
                  <a:extLst>
                    <a:ext uri="{9D8B030D-6E8A-4147-A177-3AD203B41FA5}">
                      <a16:colId xmlns:a16="http://schemas.microsoft.com/office/drawing/2014/main" val="753269865"/>
                    </a:ext>
                  </a:extLst>
                </a:gridCol>
                <a:gridCol w="917080">
                  <a:extLst>
                    <a:ext uri="{9D8B030D-6E8A-4147-A177-3AD203B41FA5}">
                      <a16:colId xmlns:a16="http://schemas.microsoft.com/office/drawing/2014/main" val="661194300"/>
                    </a:ext>
                  </a:extLst>
                </a:gridCol>
                <a:gridCol w="896571">
                  <a:extLst>
                    <a:ext uri="{9D8B030D-6E8A-4147-A177-3AD203B41FA5}">
                      <a16:colId xmlns:a16="http://schemas.microsoft.com/office/drawing/2014/main" val="363407555"/>
                    </a:ext>
                  </a:extLst>
                </a:gridCol>
                <a:gridCol w="1545060">
                  <a:extLst>
                    <a:ext uri="{9D8B030D-6E8A-4147-A177-3AD203B41FA5}">
                      <a16:colId xmlns:a16="http://schemas.microsoft.com/office/drawing/2014/main" val="2400448157"/>
                    </a:ext>
                  </a:extLst>
                </a:gridCol>
              </a:tblGrid>
              <a:tr h="385613">
                <a:tc rowSpan="2">
                  <a:txBody>
                    <a:bodyPr/>
                    <a:lstStyle/>
                    <a:p>
                      <a:pPr algn="ctr" fontAlgn="base">
                        <a:tabLst>
                          <a:tab pos="630555" algn="l"/>
                        </a:tabLst>
                      </a:pPr>
                      <a:r>
                        <a:rPr lang="lt-LT" sz="1100">
                          <a:effectLst/>
                        </a:rPr>
                        <a:t>Eil. Nr.</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rowSpan="2">
                  <a:txBody>
                    <a:bodyPr/>
                    <a:lstStyle/>
                    <a:p>
                      <a:pPr algn="ctr" fontAlgn="base">
                        <a:tabLst>
                          <a:tab pos="630555" algn="l"/>
                        </a:tabLst>
                      </a:pPr>
                      <a:r>
                        <a:rPr lang="lt-LT" sz="1100">
                          <a:effectLst/>
                        </a:rPr>
                        <a:t>Pareigų (pareigybės) pavadinimas</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nchor="ctr"/>
                </a:tc>
                <a:tc>
                  <a:txBody>
                    <a:bodyPr/>
                    <a:lstStyle/>
                    <a:p>
                      <a:pPr algn="ctr" fontAlgn="base">
                        <a:tabLst>
                          <a:tab pos="630555" algn="l"/>
                        </a:tabLst>
                      </a:pPr>
                      <a:r>
                        <a:rPr lang="lt-LT" sz="1100">
                          <a:effectLst/>
                        </a:rPr>
                        <a:t>Bazinis atlyginimas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Priemokos</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Priedai</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Premijos</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Kitos išmokos**</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Iš viso</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extLst>
                  <a:ext uri="{0D108BD9-81ED-4DB2-BD59-A6C34878D82A}">
                    <a16:rowId xmlns:a16="http://schemas.microsoft.com/office/drawing/2014/main" val="627187661"/>
                  </a:ext>
                </a:extLst>
              </a:tr>
              <a:tr h="237909">
                <a:tc vMerge="1">
                  <a:txBody>
                    <a:bodyPr/>
                    <a:lstStyle/>
                    <a:p>
                      <a:endParaRPr lang="lt-LT"/>
                    </a:p>
                  </a:txBody>
                  <a:tcPr/>
                </a:tc>
                <a:tc vMerge="1">
                  <a:txBody>
                    <a:bodyPr/>
                    <a:lstStyle/>
                    <a:p>
                      <a:endParaRPr lang="lt-LT"/>
                    </a:p>
                  </a:txBody>
                  <a:tcPr/>
                </a:tc>
                <a:tc>
                  <a:txBody>
                    <a:bodyPr/>
                    <a:lstStyle/>
                    <a:p>
                      <a:pPr algn="ctr" fontAlgn="base">
                        <a:tabLst>
                          <a:tab pos="630555" algn="l"/>
                        </a:tabLst>
                      </a:pPr>
                      <a:r>
                        <a:rPr lang="lt-LT" sz="800">
                          <a:effectLst/>
                        </a:rPr>
                        <a:t>1</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nchor="ctr"/>
                </a:tc>
                <a:tc>
                  <a:txBody>
                    <a:bodyPr/>
                    <a:lstStyle/>
                    <a:p>
                      <a:pPr algn="ctr" fontAlgn="base">
                        <a:tabLst>
                          <a:tab pos="630555" algn="l"/>
                        </a:tabLst>
                      </a:pPr>
                      <a:r>
                        <a:rPr lang="lt-LT" sz="800">
                          <a:effectLst/>
                        </a:rPr>
                        <a:t>2</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nchor="ctr"/>
                </a:tc>
                <a:tc>
                  <a:txBody>
                    <a:bodyPr/>
                    <a:lstStyle/>
                    <a:p>
                      <a:pPr algn="ctr" fontAlgn="base">
                        <a:tabLst>
                          <a:tab pos="630555" algn="l"/>
                        </a:tabLst>
                      </a:pPr>
                      <a:r>
                        <a:rPr lang="lt-LT" sz="800">
                          <a:effectLst/>
                        </a:rPr>
                        <a:t>3</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nchor="ctr"/>
                </a:tc>
                <a:tc>
                  <a:txBody>
                    <a:bodyPr/>
                    <a:lstStyle/>
                    <a:p>
                      <a:pPr algn="ctr" fontAlgn="base">
                        <a:tabLst>
                          <a:tab pos="630555" algn="l"/>
                        </a:tabLst>
                      </a:pPr>
                      <a:r>
                        <a:rPr lang="lt-LT" sz="800">
                          <a:effectLst/>
                        </a:rPr>
                        <a:t>4</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nchor="ctr"/>
                </a:tc>
                <a:tc>
                  <a:txBody>
                    <a:bodyPr/>
                    <a:lstStyle/>
                    <a:p>
                      <a:pPr algn="ctr" fontAlgn="base">
                        <a:tabLst>
                          <a:tab pos="630555" algn="l"/>
                        </a:tabLst>
                      </a:pPr>
                      <a:r>
                        <a:rPr lang="lt-LT" sz="800">
                          <a:effectLst/>
                        </a:rPr>
                        <a:t>5</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nchor="ctr"/>
                </a:tc>
                <a:tc>
                  <a:txBody>
                    <a:bodyPr/>
                    <a:lstStyle/>
                    <a:p>
                      <a:pPr algn="ctr" fontAlgn="base">
                        <a:tabLst>
                          <a:tab pos="630555" algn="l"/>
                        </a:tabLst>
                      </a:pPr>
                      <a:r>
                        <a:rPr lang="lt-LT" sz="800">
                          <a:effectLst/>
                        </a:rPr>
                        <a:t>6=1+2+3+4+5</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nchor="ctr"/>
                </a:tc>
                <a:extLst>
                  <a:ext uri="{0D108BD9-81ED-4DB2-BD59-A6C34878D82A}">
                    <a16:rowId xmlns:a16="http://schemas.microsoft.com/office/drawing/2014/main" val="1058374816"/>
                  </a:ext>
                </a:extLst>
              </a:tr>
              <a:tr h="293849">
                <a:tc>
                  <a:txBody>
                    <a:bodyPr/>
                    <a:lstStyle/>
                    <a:p>
                      <a:pPr algn="ctr" fontAlgn="base">
                        <a:tabLst>
                          <a:tab pos="630555" algn="l"/>
                        </a:tabLst>
                      </a:pPr>
                      <a:r>
                        <a:rPr lang="lt-LT" sz="1100">
                          <a:effectLst/>
                        </a:rPr>
                        <a:t>1.1.</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Direktorius 1 et.</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dirty="0">
                          <a:effectLst/>
                        </a:rPr>
                        <a:t>1757,68</a:t>
                      </a:r>
                      <a:endParaRPr lang="lt-L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140,61</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1898,29</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extLst>
                  <a:ext uri="{0D108BD9-81ED-4DB2-BD59-A6C34878D82A}">
                    <a16:rowId xmlns:a16="http://schemas.microsoft.com/office/drawing/2014/main" val="25591025"/>
                  </a:ext>
                </a:extLst>
              </a:tr>
              <a:tr h="578420">
                <a:tc>
                  <a:txBody>
                    <a:bodyPr/>
                    <a:lstStyle/>
                    <a:p>
                      <a:pPr algn="ctr" fontAlgn="base">
                        <a:tabLst>
                          <a:tab pos="630555" algn="l"/>
                        </a:tabLst>
                      </a:pPr>
                      <a:r>
                        <a:rPr lang="lt-LT" sz="1100" dirty="0">
                          <a:effectLst/>
                        </a:rPr>
                        <a:t>1.2.</a:t>
                      </a:r>
                      <a:endParaRPr lang="lt-L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Direktoriaus</a:t>
                      </a:r>
                    </a:p>
                    <a:p>
                      <a:pPr algn="ctr" fontAlgn="base">
                        <a:tabLst>
                          <a:tab pos="630555" algn="l"/>
                        </a:tabLst>
                      </a:pPr>
                      <a:r>
                        <a:rPr lang="lt-LT" sz="1100">
                          <a:effectLst/>
                        </a:rPr>
                        <a:t> pavaduotojas ugdymui 1 et.</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dirty="0">
                          <a:effectLst/>
                        </a:rPr>
                        <a:t>1325,18</a:t>
                      </a:r>
                      <a:endParaRPr lang="lt-L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dirty="0">
                          <a:effectLst/>
                        </a:rPr>
                        <a:t>106,01</a:t>
                      </a:r>
                      <a:endParaRPr lang="lt-L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1431,19</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extLst>
                  <a:ext uri="{0D108BD9-81ED-4DB2-BD59-A6C34878D82A}">
                    <a16:rowId xmlns:a16="http://schemas.microsoft.com/office/drawing/2014/main" val="2817192338"/>
                  </a:ext>
                </a:extLst>
              </a:tr>
              <a:tr h="556425">
                <a:tc>
                  <a:txBody>
                    <a:bodyPr/>
                    <a:lstStyle/>
                    <a:p>
                      <a:pPr algn="ctr" fontAlgn="base">
                        <a:tabLst>
                          <a:tab pos="630555" algn="l"/>
                        </a:tabLst>
                      </a:pPr>
                      <a:r>
                        <a:rPr lang="lt-LT" sz="1100">
                          <a:effectLst/>
                        </a:rPr>
                        <a:t>1.3.</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Direktoriaus pavaduotojas ugdymui 0 ,5 et.</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662,59</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53,01</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715,6</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extLst>
                  <a:ext uri="{0D108BD9-81ED-4DB2-BD59-A6C34878D82A}">
                    <a16:rowId xmlns:a16="http://schemas.microsoft.com/office/drawing/2014/main" val="1386109460"/>
                  </a:ext>
                </a:extLst>
              </a:tr>
              <a:tr h="385613">
                <a:tc>
                  <a:txBody>
                    <a:bodyPr/>
                    <a:lstStyle/>
                    <a:p>
                      <a:pPr algn="ctr" fontAlgn="base">
                        <a:tabLst>
                          <a:tab pos="630555" algn="l"/>
                        </a:tabLst>
                      </a:pPr>
                      <a:r>
                        <a:rPr lang="lt-LT" sz="1100">
                          <a:effectLst/>
                        </a:rPr>
                        <a:t>1.4.</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Direktoriaus </a:t>
                      </a:r>
                    </a:p>
                    <a:p>
                      <a:pPr algn="ctr" fontAlgn="base">
                        <a:tabLst>
                          <a:tab pos="630555" algn="l"/>
                        </a:tabLst>
                      </a:pPr>
                      <a:r>
                        <a:rPr lang="lt-LT" sz="1100">
                          <a:effectLst/>
                        </a:rPr>
                        <a:t>pavad. ūkiui 1et.</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1036,27</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5,18</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a:effectLst/>
                        </a:rPr>
                        <a:t> </a:t>
                      </a:r>
                      <a:endParaRPr lang="lt-LT" sz="110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tc>
                  <a:txBody>
                    <a:bodyPr/>
                    <a:lstStyle/>
                    <a:p>
                      <a:pPr algn="ctr" fontAlgn="base">
                        <a:tabLst>
                          <a:tab pos="630555" algn="l"/>
                        </a:tabLst>
                      </a:pPr>
                      <a:r>
                        <a:rPr lang="lt-LT" sz="1100" dirty="0">
                          <a:effectLst/>
                        </a:rPr>
                        <a:t>1041,45</a:t>
                      </a:r>
                      <a:endParaRPr lang="lt-L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972" marR="65972" marT="0" marB="0"/>
                </a:tc>
                <a:extLst>
                  <a:ext uri="{0D108BD9-81ED-4DB2-BD59-A6C34878D82A}">
                    <a16:rowId xmlns:a16="http://schemas.microsoft.com/office/drawing/2014/main" val="251116858"/>
                  </a:ext>
                </a:extLst>
              </a:tr>
            </a:tbl>
          </a:graphicData>
        </a:graphic>
      </p:graphicFrame>
    </p:spTree>
    <p:extLst>
      <p:ext uri="{BB962C8B-B14F-4D97-AF65-F5344CB8AC3E}">
        <p14:creationId xmlns:p14="http://schemas.microsoft.com/office/powerpoint/2010/main" val="4134604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812" y="0"/>
            <a:ext cx="11873753" cy="6683188"/>
          </a:xfrm>
        </p:spPr>
        <p:txBody>
          <a:bodyPr>
            <a:noAutofit/>
          </a:bodyPr>
          <a:lstStyle/>
          <a:p>
            <a:pPr marL="0" indent="0">
              <a:buNone/>
            </a:pPr>
            <a:r>
              <a:rPr lang="lt-LT" sz="1400" b="1" dirty="0" smtClean="0">
                <a:latin typeface="Times New Roman" panose="02020603050405020304" pitchFamily="18" charset="0"/>
                <a:cs typeface="Times New Roman" panose="02020603050405020304" pitchFamily="18" charset="0"/>
              </a:rPr>
              <a:t>        </a:t>
            </a:r>
            <a:r>
              <a:rPr lang="lt-LT" sz="1400" b="1" dirty="0">
                <a:latin typeface="Times New Roman" panose="02020603050405020304" pitchFamily="18" charset="0"/>
                <a:cs typeface="Times New Roman" panose="02020603050405020304" pitchFamily="18" charset="0"/>
              </a:rPr>
              <a:t/>
            </a:r>
            <a:br>
              <a:rPr lang="lt-LT" sz="1400" b="1" dirty="0">
                <a:latin typeface="Times New Roman" panose="02020603050405020304" pitchFamily="18" charset="0"/>
                <a:cs typeface="Times New Roman" panose="02020603050405020304" pitchFamily="18" charset="0"/>
              </a:rPr>
            </a:br>
            <a:r>
              <a:rPr lang="lt-LT" sz="1400" b="1" dirty="0" smtClean="0">
                <a:latin typeface="Times New Roman" panose="02020603050405020304" pitchFamily="18" charset="0"/>
                <a:cs typeface="Times New Roman" panose="02020603050405020304" pitchFamily="18" charset="0"/>
              </a:rPr>
              <a:t>        </a:t>
            </a:r>
            <a:r>
              <a:rPr lang="lt-LT" sz="1400" b="1" dirty="0" smtClean="0"/>
              <a:t>VEIKLOS </a:t>
            </a:r>
            <a:r>
              <a:rPr lang="lt-LT" sz="1400" b="1" dirty="0"/>
              <a:t>TIKSLŲ ĮGYVENDINIMAS </a:t>
            </a:r>
          </a:p>
          <a:p>
            <a:pPr marL="0" indent="0">
              <a:buNone/>
            </a:pPr>
            <a:endParaRPr lang="lt-LT" sz="1400" b="1" dirty="0" smtClean="0">
              <a:latin typeface="Times New Roman" panose="02020603050405020304" pitchFamily="18" charset="0"/>
              <a:cs typeface="Times New Roman" panose="02020603050405020304" pitchFamily="18" charset="0"/>
            </a:endParaRPr>
          </a:p>
          <a:p>
            <a:pPr marL="0" indent="0">
              <a:buNone/>
            </a:pPr>
            <a:endParaRPr lang="lt-LT" sz="1400" dirty="0">
              <a:latin typeface="Times New Roman" panose="02020603050405020304" pitchFamily="18" charset="0"/>
              <a:cs typeface="Times New Roman" panose="02020603050405020304" pitchFamily="18" charset="0"/>
            </a:endParaRPr>
          </a:p>
          <a:p>
            <a:r>
              <a:rPr lang="lt-LT" sz="1400" dirty="0">
                <a:latin typeface="Times New Roman" panose="02020603050405020304" pitchFamily="18" charset="0"/>
                <a:cs typeface="Times New Roman" panose="02020603050405020304" pitchFamily="18" charset="0"/>
              </a:rPr>
              <a:t>1. Tikslas.  Ugdymo kokybės gerinimas. Pagrindinis tikslas – sėkmingas vaikas.</a:t>
            </a:r>
          </a:p>
          <a:p>
            <a:r>
              <a:rPr lang="lt-LT" sz="1400" dirty="0">
                <a:latin typeface="Times New Roman" panose="02020603050405020304" pitchFamily="18" charset="0"/>
                <a:cs typeface="Times New Roman" panose="02020603050405020304" pitchFamily="18" charset="0"/>
              </a:rPr>
              <a:t>Vaikų meninis neformalusis ugdymas papildantis formalųjį ugdymą  vykdomas pagal pradinio ir pagrindinio meninio ugdymo  patvirtintas programas, kurios atitinka mokyklos tikslus, regiono ypatumus ir   LR  Švietimo, Mokslo ir Sporto Ministro 2015m. sausio 27 d. įsakymu Nr. V–48  partirtintas rekomendacijas: </a:t>
            </a:r>
          </a:p>
          <a:p>
            <a:r>
              <a:rPr lang="lt-LT" sz="1400" dirty="0">
                <a:latin typeface="Times New Roman" panose="02020603050405020304" pitchFamily="18" charset="0"/>
                <a:cs typeface="Times New Roman" panose="02020603050405020304" pitchFamily="18" charset="0"/>
              </a:rPr>
              <a:t>– Aštuonerių metų muzikiniame skyriuje. Programose numatytos individualios  instrumento arba balso pažinimo ir grupinės pamokos: solfedžio, muzikos istorijos, ansamblio  arba orkestrinio muzikavimo ir chorinio dainavimo pamokos.  </a:t>
            </a:r>
          </a:p>
          <a:p>
            <a:r>
              <a:rPr lang="lt-LT" sz="1400" dirty="0">
                <a:latin typeface="Times New Roman" panose="02020603050405020304" pitchFamily="18" charset="0"/>
                <a:cs typeface="Times New Roman" panose="02020603050405020304" pitchFamily="18" charset="0"/>
              </a:rPr>
              <a:t>– Septynerių metų dailės skyriuje. Dailės ugdymo programose  pamokos grupinės; piešimas, tapyba, kompozicija, plastika, dailėtyra. </a:t>
            </a:r>
          </a:p>
          <a:p>
            <a:r>
              <a:rPr lang="lt-LT" sz="1400" dirty="0">
                <a:latin typeface="Times New Roman" panose="02020603050405020304" pitchFamily="18" charset="0"/>
                <a:cs typeface="Times New Roman" panose="02020603050405020304" pitchFamily="18" charset="0"/>
              </a:rPr>
              <a:t>Vykdomos  neformaliojo ugdymo programos: ankstyvojo amžiaus; išplėstinio; mėgėjų ir suaugusiųjų  meninio ugdymo programos.</a:t>
            </a:r>
          </a:p>
          <a:p>
            <a:r>
              <a:rPr lang="lt-LT" sz="1400" dirty="0">
                <a:latin typeface="Times New Roman" panose="02020603050405020304" pitchFamily="18" charset="0"/>
                <a:cs typeface="Times New Roman" panose="02020603050405020304" pitchFamily="18" charset="0"/>
              </a:rPr>
              <a:t>Mokytojai aktyvai kėlė kvalifikaciją: išklausyta 828 kvalifikacijos kėlimo valandos.  Taip pat mokykloje buvo organizuojami  kvalifikaciniai renginiai mokyklos, regiono  mokytojams: meistriškumo pamokos, metodinės dienos, seminarai. </a:t>
            </a:r>
          </a:p>
          <a:p>
            <a:r>
              <a:rPr lang="lt-LT" sz="1400" dirty="0">
                <a:latin typeface="Times New Roman" panose="02020603050405020304" pitchFamily="18" charset="0"/>
                <a:cs typeface="Times New Roman" panose="02020603050405020304" pitchFamily="18" charset="0"/>
              </a:rPr>
              <a:t>2. Tikslas. Koncertinės konkursinės veiklos sklaida. Mokinių sceninės patirties ugdymas. </a:t>
            </a:r>
          </a:p>
          <a:p>
            <a:r>
              <a:rPr lang="lt-LT" sz="1400" dirty="0">
                <a:latin typeface="Times New Roman" panose="02020603050405020304" pitchFamily="18" charset="0"/>
                <a:cs typeface="Times New Roman" panose="02020603050405020304" pitchFamily="18" charset="0"/>
              </a:rPr>
              <a:t>2019 m. mokykloje  buvo surengta 33 koncertai. Tai  mokinių solistų, ansamblių, mokomųjų kolektyvų koncertai mokyklos bendruomenei. </a:t>
            </a:r>
          </a:p>
          <a:p>
            <a:r>
              <a:rPr lang="lt-LT" sz="1400" dirty="0">
                <a:latin typeface="Times New Roman" panose="02020603050405020304" pitchFamily="18" charset="0"/>
                <a:cs typeface="Times New Roman" panose="02020603050405020304" pitchFamily="18" charset="0"/>
              </a:rPr>
              <a:t>Koncertinė veikla už mokyklos ribų – 18 renginių įvairiose rajono įstaigose: J. Naujalio muziejuje, Kauno r. savivaldybės viešojoje bibliotekoje, Garliavos bažnyčioje, Liuteronų bažnyčioje, Garliavos ligoninėje, slaugos namuose “Senjorų vila“, Kauno miesto muziejuje ir jo filialuose, Kauno r. švietimo ir kitose įstaigose.</a:t>
            </a:r>
          </a:p>
          <a:p>
            <a:r>
              <a:rPr lang="lt-LT" sz="1400" dirty="0">
                <a:latin typeface="Times New Roman" panose="02020603050405020304" pitchFamily="18" charset="0"/>
                <a:cs typeface="Times New Roman" panose="02020603050405020304" pitchFamily="18" charset="0"/>
              </a:rPr>
              <a:t>Mokiniams organizuota 12 edukacinių – koncertinių  išvykų: M.K. Čiurlionio ir  M.K. Petrauskų muziejus,  A. Žilinsko dailės galeriją, į Kauno filharmonijos, muzikinio teatro renginius, pažintinė – koncertinė išvyka į  LR Seimą .</a:t>
            </a:r>
          </a:p>
          <a:p>
            <a:r>
              <a:rPr lang="lt-LT" sz="1400" dirty="0">
                <a:latin typeface="Times New Roman" panose="02020603050405020304" pitchFamily="18" charset="0"/>
                <a:cs typeface="Times New Roman" panose="02020603050405020304" pitchFamily="18" charset="0"/>
              </a:rPr>
              <a:t>Mokykloje įvyko dalykinių socialinių partnerių  šeši reginiai: Kauno filharmonijos  valstybinio choro koncertas,  Vilniaus dailės akademijos grafinio dizaino dirbtuvės “Kalbu vaizdu “, Etnokultūros seminaras, du Garliavos KC renginiai, televizijos konkurso „Dainų dainelė - 2020“  rajoninis  atrankinis turas.  </a:t>
            </a:r>
          </a:p>
        </p:txBody>
      </p:sp>
    </p:spTree>
    <p:extLst>
      <p:ext uri="{BB962C8B-B14F-4D97-AF65-F5344CB8AC3E}">
        <p14:creationId xmlns:p14="http://schemas.microsoft.com/office/powerpoint/2010/main" val="2632934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968189" y="255495"/>
            <a:ext cx="10536424" cy="927846"/>
          </a:xfrm>
        </p:spPr>
        <p:txBody>
          <a:bodyPr>
            <a:normAutofit fontScale="90000"/>
          </a:bodyPr>
          <a:lstStyle/>
          <a:p>
            <a:pPr marL="0" indent="0"/>
            <a:r>
              <a:rPr lang="lt-LT" sz="1600" b="1" dirty="0" smtClean="0"/>
              <a:t>VEIKLOS </a:t>
            </a:r>
            <a:r>
              <a:rPr lang="lt-LT" sz="1600" b="1" dirty="0"/>
              <a:t>TIKSLŲ </a:t>
            </a:r>
            <a:r>
              <a:rPr lang="lt-LT" sz="1600" b="1" dirty="0" smtClean="0"/>
              <a:t>ĮGYVENDINIMAS</a:t>
            </a:r>
            <a:br>
              <a:rPr lang="lt-LT" sz="1600" b="1" dirty="0" smtClean="0"/>
            </a:br>
            <a:r>
              <a:rPr lang="lt-LT" sz="1600" b="1" dirty="0"/>
              <a:t/>
            </a:r>
            <a:br>
              <a:rPr lang="lt-LT" sz="1600" b="1" dirty="0"/>
            </a:br>
            <a:r>
              <a:rPr lang="lt-LT" b="1" dirty="0"/>
              <a:t/>
            </a:r>
            <a:br>
              <a:rPr lang="lt-LT" b="1" dirty="0"/>
            </a:br>
            <a:endParaRPr lang="lt-LT" dirty="0"/>
          </a:p>
        </p:txBody>
      </p:sp>
      <p:sp>
        <p:nvSpPr>
          <p:cNvPr id="3" name="Turinio vietos rezervavimo ženklas 2"/>
          <p:cNvSpPr>
            <a:spLocks noGrp="1"/>
          </p:cNvSpPr>
          <p:nvPr>
            <p:ph idx="1"/>
          </p:nvPr>
        </p:nvSpPr>
        <p:spPr>
          <a:xfrm>
            <a:off x="672352" y="847165"/>
            <a:ext cx="10966730" cy="5679202"/>
          </a:xfrm>
        </p:spPr>
        <p:txBody>
          <a:bodyPr>
            <a:normAutofit/>
          </a:bodyPr>
          <a:lstStyle/>
          <a:p>
            <a:endParaRPr lang="lt-LT" sz="1400" dirty="0" smtClean="0">
              <a:latin typeface="Times New Roman" panose="02020603050405020304" pitchFamily="18" charset="0"/>
              <a:cs typeface="Times New Roman" panose="02020603050405020304" pitchFamily="18" charset="0"/>
            </a:endParaRPr>
          </a:p>
          <a:p>
            <a:r>
              <a:rPr lang="lt-LT" sz="1400" dirty="0" smtClean="0">
                <a:latin typeface="Times New Roman" panose="02020603050405020304" pitchFamily="18" charset="0"/>
                <a:cs typeface="Times New Roman" panose="02020603050405020304" pitchFamily="18" charset="0"/>
              </a:rPr>
              <a:t>Balandžio </a:t>
            </a:r>
            <a:r>
              <a:rPr lang="lt-LT" sz="1400" dirty="0">
                <a:latin typeface="Times New Roman" panose="02020603050405020304" pitchFamily="18" charset="0"/>
                <a:cs typeface="Times New Roman" panose="02020603050405020304" pitchFamily="18" charset="0"/>
              </a:rPr>
              <a:t>17 d. įvykdytas  edukacinis projektas „Juozui  Naujaliui – 150“.  Renginyje  pranešimą apie kompozitoriaus  gyvenimą ir visuomeninę  veiklą skaitė mokytoja  G. </a:t>
            </a:r>
            <a:r>
              <a:rPr lang="lt-LT" sz="1400" dirty="0" err="1">
                <a:latin typeface="Times New Roman" panose="02020603050405020304" pitchFamily="18" charset="0"/>
                <a:cs typeface="Times New Roman" panose="02020603050405020304" pitchFamily="18" charset="0"/>
              </a:rPr>
              <a:t>Gutmanienė</a:t>
            </a:r>
            <a:r>
              <a:rPr lang="lt-LT" sz="1400" dirty="0">
                <a:latin typeface="Times New Roman" panose="02020603050405020304" pitchFamily="18" charset="0"/>
                <a:cs typeface="Times New Roman" panose="02020603050405020304" pitchFamily="18" charset="0"/>
              </a:rPr>
              <a:t>. Mokytoja  N. </a:t>
            </a:r>
            <a:r>
              <a:rPr lang="lt-LT" sz="1400" dirty="0" err="1">
                <a:latin typeface="Times New Roman" panose="02020603050405020304" pitchFamily="18" charset="0"/>
                <a:cs typeface="Times New Roman" panose="02020603050405020304" pitchFamily="18" charset="0"/>
              </a:rPr>
              <a:t>Vrubliauskienė</a:t>
            </a:r>
            <a:r>
              <a:rPr lang="lt-LT" sz="1400" dirty="0">
                <a:latin typeface="Times New Roman" panose="02020603050405020304" pitchFamily="18" charset="0"/>
                <a:cs typeface="Times New Roman" panose="02020603050405020304" pitchFamily="18" charset="0"/>
              </a:rPr>
              <a:t>  skaitė pranešimą apie kūrybą ir nuopelnus tautai. J. Naujalio  kūrinius atliko mokytojai instrumentalistai, vokalistai , mokinių ansambliai, mokytojų  akordeonistų kvintetas, tautinių instrumentų  ansamblis  “Jiesia“. Lapkričio 26 d. įvykdytas  mokyklinis projektas „Garliavos meno mokyklai – 45“. Renginio programoje dalyvavo mokytojai solistai, ansambliai,  akordeonistų kvintetas ir tautinių instrumentų   ansamblis „</a:t>
            </a:r>
            <a:r>
              <a:rPr lang="lt-LT" sz="1400" dirty="0" err="1">
                <a:latin typeface="Times New Roman" panose="02020603050405020304" pitchFamily="18" charset="0"/>
                <a:cs typeface="Times New Roman" panose="02020603050405020304" pitchFamily="18" charset="0"/>
              </a:rPr>
              <a:t>Jiesa</a:t>
            </a:r>
            <a:r>
              <a:rPr lang="lt-LT" sz="1400" dirty="0">
                <a:latin typeface="Times New Roman" panose="02020603050405020304" pitchFamily="18" charset="0"/>
                <a:cs typeface="Times New Roman" panose="02020603050405020304" pitchFamily="18" charset="0"/>
              </a:rPr>
              <a:t>“. Jubiliejaus proga surengtos dailės darbų parodos  Garliavoje, filialuose. </a:t>
            </a:r>
            <a:endParaRPr lang="lt-LT" sz="1400" dirty="0" smtClean="0">
              <a:latin typeface="Times New Roman" panose="02020603050405020304" pitchFamily="18" charset="0"/>
              <a:cs typeface="Times New Roman" panose="02020603050405020304" pitchFamily="18" charset="0"/>
            </a:endParaRPr>
          </a:p>
          <a:p>
            <a:r>
              <a:rPr lang="lt-LT" sz="1400" dirty="0" smtClean="0">
                <a:latin typeface="Times New Roman" panose="02020603050405020304" pitchFamily="18" charset="0"/>
                <a:cs typeface="Times New Roman" panose="02020603050405020304" pitchFamily="18" charset="0"/>
              </a:rPr>
              <a:t>Garliavos </a:t>
            </a:r>
            <a:r>
              <a:rPr lang="lt-LT" sz="1400" dirty="0">
                <a:latin typeface="Times New Roman" panose="02020603050405020304" pitchFamily="18" charset="0"/>
                <a:cs typeface="Times New Roman" panose="02020603050405020304" pitchFamily="18" charset="0"/>
              </a:rPr>
              <a:t>meno mokykloje 2019 m. paruošti  ir įgyvendinti penki respublikiniai renginiai:  </a:t>
            </a:r>
          </a:p>
          <a:p>
            <a:r>
              <a:rPr lang="lt-LT" sz="1400" dirty="0" smtClean="0">
                <a:latin typeface="Times New Roman" panose="02020603050405020304" pitchFamily="18" charset="0"/>
                <a:cs typeface="Times New Roman" panose="02020603050405020304" pitchFamily="18" charset="0"/>
              </a:rPr>
              <a:t>Stygininkų </a:t>
            </a:r>
            <a:r>
              <a:rPr lang="lt-LT" sz="1400" dirty="0">
                <a:latin typeface="Times New Roman" panose="02020603050405020304" pitchFamily="18" charset="0"/>
                <a:cs typeface="Times New Roman" panose="02020603050405020304" pitchFamily="18" charset="0"/>
              </a:rPr>
              <a:t>festivalis ( kovo 20 d ). Dalyvavo  septynių mokyklų  92  jaunieji smuikininkai, violončelininkai, gitaristai  solistai ir  ansambliai.</a:t>
            </a:r>
          </a:p>
          <a:p>
            <a:r>
              <a:rPr lang="lt-LT" sz="1400" dirty="0">
                <a:latin typeface="Times New Roman" panose="02020603050405020304" pitchFamily="18" charset="0"/>
                <a:cs typeface="Times New Roman" panose="02020603050405020304" pitchFamily="18" charset="0"/>
              </a:rPr>
              <a:t>Jaunučių chorų festivalis“ Su daina ir šypsena“ (kovo 1 d.)   Dalyvavo 220   dainorėlių iki 12 metų iš  10 muzikos  mokyklų. </a:t>
            </a:r>
          </a:p>
          <a:p>
            <a:r>
              <a:rPr lang="lt-LT" sz="1400" dirty="0">
                <a:latin typeface="Times New Roman" panose="02020603050405020304" pitchFamily="18" charset="0"/>
                <a:cs typeface="Times New Roman" panose="02020603050405020304" pitchFamily="18" charset="0"/>
              </a:rPr>
              <a:t>I–sis akordeonistų konkursas “Akordeono virtuozų fiesta“ (lapkričio 23 d.). Dalyvavo 100 akordeonistų iš  14 mokyklų. </a:t>
            </a:r>
          </a:p>
          <a:p>
            <a:r>
              <a:rPr lang="lt-LT" sz="1400" dirty="0">
                <a:latin typeface="Times New Roman" panose="02020603050405020304" pitchFamily="18" charset="0"/>
                <a:cs typeface="Times New Roman" panose="02020603050405020304" pitchFamily="18" charset="0"/>
              </a:rPr>
              <a:t>Akordeonistų orkestrų konkursas  “ </a:t>
            </a:r>
            <a:r>
              <a:rPr lang="lt-LT" sz="1400" dirty="0" err="1">
                <a:latin typeface="Times New Roman" panose="02020603050405020304" pitchFamily="18" charset="0"/>
                <a:cs typeface="Times New Roman" panose="02020603050405020304" pitchFamily="18" charset="0"/>
              </a:rPr>
              <a:t>Orkestromanija</a:t>
            </a:r>
            <a:r>
              <a:rPr lang="lt-LT" sz="1400" dirty="0">
                <a:latin typeface="Times New Roman" panose="02020603050405020304" pitchFamily="18" charset="0"/>
                <a:cs typeface="Times New Roman" panose="02020603050405020304" pitchFamily="18" charset="0"/>
              </a:rPr>
              <a:t> “  (gruodžio 14 d.). Dalyvavo Kauno regiono penkių muzikos mokyklų akordeonistų orkestrai. </a:t>
            </a:r>
          </a:p>
          <a:p>
            <a:r>
              <a:rPr lang="lt-LT" sz="1400" dirty="0">
                <a:latin typeface="Times New Roman" panose="02020603050405020304" pitchFamily="18" charset="0"/>
                <a:cs typeface="Times New Roman" panose="02020603050405020304" pitchFamily="18" charset="0"/>
              </a:rPr>
              <a:t>I–sis pianistų konkursas „ </a:t>
            </a:r>
            <a:r>
              <a:rPr lang="lt-LT" sz="1400" dirty="0" err="1">
                <a:latin typeface="Times New Roman" panose="02020603050405020304" pitchFamily="18" charset="0"/>
                <a:cs typeface="Times New Roman" panose="02020603050405020304" pitchFamily="18" charset="0"/>
              </a:rPr>
              <a:t>Skerco</a:t>
            </a:r>
            <a:r>
              <a:rPr lang="lt-LT" sz="1400" dirty="0">
                <a:latin typeface="Times New Roman" panose="02020603050405020304" pitchFamily="18" charset="0"/>
                <a:cs typeface="Times New Roman" panose="02020603050405020304" pitchFamily="18" charset="0"/>
              </a:rPr>
              <a:t> “ (gruodžio 7 d. ). Dalyvavo 55 pianistai ir 9 regiono  mokyklų ir du svečiai iš Lenkijos Suvalkų muzikos  mokyklos. Dailės skyriaus mokiniai  rengė darbų parodas mokykloje, filialuose ir  rajono įstaigose – 6 parodos. </a:t>
            </a:r>
          </a:p>
          <a:p>
            <a:r>
              <a:rPr lang="lt-LT" sz="1400" dirty="0">
                <a:latin typeface="Times New Roman" panose="02020603050405020304" pitchFamily="18" charset="0"/>
                <a:cs typeface="Times New Roman" panose="02020603050405020304" pitchFamily="18" charset="0"/>
              </a:rPr>
              <a:t>Tradiciškai paruoštas  ir išleistas 2020 m. sieninis kalendorius iliustruotas mokinių darbais. </a:t>
            </a:r>
          </a:p>
          <a:p>
            <a:r>
              <a:rPr lang="lt-LT" sz="1400" dirty="0">
                <a:latin typeface="Times New Roman" panose="02020603050405020304" pitchFamily="18" charset="0"/>
                <a:cs typeface="Times New Roman" panose="02020603050405020304" pitchFamily="18" charset="0"/>
              </a:rPr>
              <a:t>Dailės skyriaus mokiniai sudalyvavo dviejuose  dailės  pleneruose: gegužės mėn. Raudondvario dvare ir  birželio mėn. – Gelgaudiškio dvare. </a:t>
            </a:r>
          </a:p>
          <a:p>
            <a:r>
              <a:rPr lang="lt-LT" sz="1400" dirty="0">
                <a:latin typeface="Times New Roman" panose="02020603050405020304" pitchFamily="18" charset="0"/>
                <a:cs typeface="Times New Roman" panose="02020603050405020304" pitchFamily="18" charset="0"/>
              </a:rPr>
              <a:t>3. Mokyklos ir ugdymo priemonių turtinimas. Raudondvario filialo patalpų įrengimui reikėjo inventoriaus: mokyklinių  baldų, koncertų salės kėdžių, knygų spintų,  stalų, muzikos ir dailės  ugdymo priemonių, kitų prekių.  Raudondvario remonto  projekto sąmatoje buvo skirtos lėšos naujų instrumentų įsigijimui. Iš projektui skirtų  lėšų  nupirkta  naujų  instrumentų  už 46 400 eurų: kabinetinis fortepijonas,  keturi akordeonai, trys  smuikai, 3 gitaros, vienas mušamųjų komplektas, saksofonas, fleita, vaizdo projektorius , spausdintuvas, kompiuteris. </a:t>
            </a:r>
          </a:p>
        </p:txBody>
      </p:sp>
    </p:spTree>
    <p:extLst>
      <p:ext uri="{BB962C8B-B14F-4D97-AF65-F5344CB8AC3E}">
        <p14:creationId xmlns:p14="http://schemas.microsoft.com/office/powerpoint/2010/main" val="585598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246" y="107577"/>
            <a:ext cx="11335871" cy="672352"/>
          </a:xfrm>
        </p:spPr>
        <p:txBody>
          <a:bodyPr>
            <a:normAutofit fontScale="90000"/>
          </a:bodyPr>
          <a:lstStyle/>
          <a:p>
            <a:pPr lvl="0" defTabSz="914400" eaLnBrk="0" fontAlgn="base" hangingPunct="0">
              <a:spcAft>
                <a:spcPct val="0"/>
              </a:spcAft>
            </a:pPr>
            <a:r>
              <a:rPr lang="lt-LT" altLang="zh-CN" sz="2000" b="1"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 Darbuotojai:</a:t>
            </a:r>
            <a:r>
              <a:rPr lang="en-US" altLang="zh-CN" sz="2000" dirty="0">
                <a:solidFill>
                  <a:schemeClr val="tx1"/>
                </a:solidFill>
              </a:rPr>
              <a:t/>
            </a:r>
            <a:br>
              <a:rPr lang="en-US" altLang="zh-CN" sz="2000" dirty="0">
                <a:solidFill>
                  <a:schemeClr val="tx1"/>
                </a:solidFill>
              </a:rPr>
            </a:br>
            <a:r>
              <a:rPr lang="lt-LT" altLang="zh-CN" sz="20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1.1. </a:t>
            </a:r>
            <a:r>
              <a:rPr lang="lt-LT" altLang="zh-CN" sz="2000" dirty="0" smtClean="0">
                <a:solidFill>
                  <a:schemeClr val="tx1"/>
                </a:solidFill>
                <a:latin typeface="Times New Roman" panose="02020603050405020304" pitchFamily="18" charset="0"/>
                <a:ea typeface="SimSun" panose="02010600030101010101" pitchFamily="2" charset="-122"/>
                <a:cs typeface="Times New Roman" panose="02020603050405020304" pitchFamily="18" charset="0"/>
              </a:rPr>
              <a:t>Administracija</a:t>
            </a:r>
            <a:r>
              <a:rPr lang="en-US" altLang="zh-CN" sz="2000" dirty="0" smtClean="0">
                <a:solidFill>
                  <a:schemeClr val="tx1"/>
                </a:solidFill>
                <a:latin typeface="Times New Roman" panose="02020603050405020304" pitchFamily="18" charset="0"/>
                <a:ea typeface="SimSun" panose="02010600030101010101" pitchFamily="2" charset="-122"/>
                <a:cs typeface="Times New Roman" panose="02020603050405020304" pitchFamily="18" charset="0"/>
              </a:rPr>
              <a:t>  </a:t>
            </a:r>
            <a:r>
              <a:rPr lang="en-US" altLang="zh-CN" sz="2200" dirty="0" smtClean="0">
                <a:solidFill>
                  <a:schemeClr val="tx1"/>
                </a:solidFill>
                <a:latin typeface="Times New Roman" panose="02020603050405020304" pitchFamily="18" charset="0"/>
                <a:ea typeface="SimSun" panose="02010600030101010101" pitchFamily="2" charset="-122"/>
                <a:cs typeface="Times New Roman" panose="02020603050405020304" pitchFamily="18" charset="0"/>
              </a:rPr>
              <a:t>			</a:t>
            </a:r>
            <a:r>
              <a:rPr lang="lt-LT" altLang="zh-CN" sz="2200" dirty="0" smtClean="0">
                <a:solidFill>
                  <a:schemeClr val="tx1"/>
                </a:solidFill>
                <a:latin typeface="Times New Roman" panose="02020603050405020304" pitchFamily="18" charset="0"/>
                <a:ea typeface="SimSun" panose="02010600030101010101" pitchFamily="2" charset="-122"/>
                <a:cs typeface="Times New Roman" panose="02020603050405020304" pitchFamily="18" charset="0"/>
              </a:rPr>
              <a:t>          </a:t>
            </a:r>
            <a:r>
              <a:rPr lang="lt-LT" altLang="zh-CN" sz="2000" dirty="0" smtClean="0">
                <a:solidFill>
                  <a:schemeClr val="tx1"/>
                </a:solidFill>
                <a:latin typeface="Times New Roman" panose="02020603050405020304" pitchFamily="18" charset="0"/>
                <a:ea typeface="SimSun" panose="02010600030101010101" pitchFamily="2" charset="-122"/>
                <a:cs typeface="Times New Roman" panose="02020603050405020304" pitchFamily="18" charset="0"/>
              </a:rPr>
              <a:t>1</a:t>
            </a:r>
            <a:r>
              <a:rPr lang="lt-LT" altLang="zh-CN" sz="20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 2. Pedagoginiai ir kiti </a:t>
            </a:r>
            <a:r>
              <a:rPr lang="lt-LT" altLang="zh-CN" sz="2000" dirty="0" smtClean="0">
                <a:solidFill>
                  <a:schemeClr val="tx1"/>
                </a:solidFill>
                <a:latin typeface="Times New Roman" panose="02020603050405020304" pitchFamily="18" charset="0"/>
                <a:ea typeface="SimSun" panose="02010600030101010101" pitchFamily="2" charset="-122"/>
                <a:cs typeface="Times New Roman" panose="02020603050405020304" pitchFamily="18" charset="0"/>
              </a:rPr>
              <a:t>darbuotojai</a:t>
            </a:r>
            <a:r>
              <a:rPr lang="en-US" altLang="zh-CN" sz="2000" dirty="0" smtClean="0">
                <a:solidFill>
                  <a:schemeClr val="tx1"/>
                </a:solidFill>
              </a:rPr>
              <a:t>			</a:t>
            </a:r>
            <a:r>
              <a:rPr lang="lt-LT" altLang="zh-CN" sz="2000" dirty="0" smtClean="0">
                <a:solidFill>
                  <a:schemeClr val="tx1"/>
                </a:solidFill>
              </a:rPr>
              <a:t>                                                                    </a:t>
            </a:r>
            <a:r>
              <a:rPr lang="lt-LT" altLang="zh-CN" sz="2200" dirty="0">
                <a:solidFill>
                  <a:schemeClr val="tx1"/>
                </a:solidFill>
                <a:latin typeface="Arial" panose="020B0604020202020204" pitchFamily="34" charset="0"/>
              </a:rPr>
              <a:t/>
            </a:r>
            <a:br>
              <a:rPr lang="lt-LT" altLang="zh-CN" sz="2200" dirty="0">
                <a:solidFill>
                  <a:schemeClr val="tx1"/>
                </a:solidFill>
                <a:latin typeface="Arial" panose="020B0604020202020204" pitchFamily="34" charset="0"/>
              </a:rPr>
            </a:br>
            <a:r>
              <a:rPr lang="en-US" altLang="zh-CN" dirty="0">
                <a:solidFill>
                  <a:schemeClr val="tx1"/>
                </a:solidFill>
              </a:rPr>
              <a:t/>
            </a:r>
            <a:br>
              <a:rPr lang="en-US" altLang="zh-CN" dirty="0">
                <a:solidFill>
                  <a:schemeClr val="tx1"/>
                </a:solidFill>
              </a:rPr>
            </a:br>
            <a:endParaRPr lang="en-US" dirty="0"/>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4170949770"/>
              </p:ext>
            </p:extLst>
          </p:nvPr>
        </p:nvGraphicFramePr>
        <p:xfrm>
          <a:off x="503339" y="2285999"/>
          <a:ext cx="5257281" cy="3052483"/>
        </p:xfrm>
        <a:graphic>
          <a:graphicData uri="http://schemas.openxmlformats.org/drawingml/2006/table">
            <a:tbl>
              <a:tblPr firstRow="1" firstCol="1" lastRow="1" lastCol="1" bandRow="1" bandCol="1">
                <a:tableStyleId>{5C22544A-7EE6-4342-B048-85BDC9FD1C3A}</a:tableStyleId>
              </a:tblPr>
              <a:tblGrid>
                <a:gridCol w="1291424">
                  <a:extLst>
                    <a:ext uri="{9D8B030D-6E8A-4147-A177-3AD203B41FA5}">
                      <a16:colId xmlns:a16="http://schemas.microsoft.com/office/drawing/2014/main" val="2019182495"/>
                    </a:ext>
                  </a:extLst>
                </a:gridCol>
                <a:gridCol w="1455733">
                  <a:extLst>
                    <a:ext uri="{9D8B030D-6E8A-4147-A177-3AD203B41FA5}">
                      <a16:colId xmlns:a16="http://schemas.microsoft.com/office/drawing/2014/main" val="4201006698"/>
                    </a:ext>
                  </a:extLst>
                </a:gridCol>
                <a:gridCol w="891795">
                  <a:extLst>
                    <a:ext uri="{9D8B030D-6E8A-4147-A177-3AD203B41FA5}">
                      <a16:colId xmlns:a16="http://schemas.microsoft.com/office/drawing/2014/main" val="2832876956"/>
                    </a:ext>
                  </a:extLst>
                </a:gridCol>
                <a:gridCol w="755855">
                  <a:extLst>
                    <a:ext uri="{9D8B030D-6E8A-4147-A177-3AD203B41FA5}">
                      <a16:colId xmlns:a16="http://schemas.microsoft.com/office/drawing/2014/main" val="1877562547"/>
                    </a:ext>
                  </a:extLst>
                </a:gridCol>
                <a:gridCol w="862474">
                  <a:extLst>
                    <a:ext uri="{9D8B030D-6E8A-4147-A177-3AD203B41FA5}">
                      <a16:colId xmlns:a16="http://schemas.microsoft.com/office/drawing/2014/main" val="4095683825"/>
                    </a:ext>
                  </a:extLst>
                </a:gridCol>
              </a:tblGrid>
              <a:tr h="1154519">
                <a:tc>
                  <a:txBody>
                    <a:bodyPr/>
                    <a:lstStyle/>
                    <a:p>
                      <a:pPr algn="ctr">
                        <a:lnSpc>
                          <a:spcPct val="107000"/>
                        </a:lnSpc>
                        <a:spcAft>
                          <a:spcPts val="0"/>
                        </a:spcAft>
                        <a:tabLst>
                          <a:tab pos="3060065" algn="ctr"/>
                          <a:tab pos="6120130" algn="r"/>
                        </a:tabLst>
                      </a:pPr>
                      <a:r>
                        <a:rPr lang="lt-LT" sz="1200">
                          <a:effectLst/>
                        </a:rPr>
                        <a:t>Vadovo pareigybė</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a:effectLst/>
                        </a:rPr>
                        <a:t>Vardas, pavardė</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a:effectLst/>
                        </a:rPr>
                        <a:t>Etato užimtumas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a:effectLst/>
                        </a:rPr>
                        <a:t>Vadybinis stažas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a:effectLst/>
                        </a:rPr>
                        <a:t>Pedagoginis stažas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710311108"/>
                  </a:ext>
                </a:extLst>
              </a:tr>
              <a:tr h="376930">
                <a:tc>
                  <a:txBody>
                    <a:bodyPr/>
                    <a:lstStyle/>
                    <a:p>
                      <a:pPr>
                        <a:lnSpc>
                          <a:spcPct val="107000"/>
                        </a:lnSpc>
                        <a:spcAft>
                          <a:spcPts val="0"/>
                        </a:spcAft>
                        <a:tabLst>
                          <a:tab pos="3060065" algn="ctr"/>
                          <a:tab pos="6120130" algn="r"/>
                        </a:tabLst>
                      </a:pPr>
                      <a:r>
                        <a:rPr lang="lt-LT" sz="1200">
                          <a:effectLst/>
                        </a:rPr>
                        <a:t>Direktorius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tabLst>
                          <a:tab pos="3060065" algn="ctr"/>
                          <a:tab pos="6120130" algn="r"/>
                        </a:tabLst>
                      </a:pPr>
                      <a:r>
                        <a:rPr lang="lt-LT" sz="1200">
                          <a:effectLst/>
                        </a:rPr>
                        <a:t>Regina Guobė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tabLst>
                          <a:tab pos="3060065" algn="ctr"/>
                          <a:tab pos="6120130" algn="r"/>
                        </a:tabLst>
                      </a:pPr>
                      <a:r>
                        <a:rPr lang="lt-LT" sz="1200">
                          <a:effectLst/>
                        </a:rPr>
                        <a:t>1 etatas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a:effectLst/>
                        </a:rPr>
                        <a:t>34</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a:effectLst/>
                        </a:rPr>
                        <a:t>42</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622676966"/>
                  </a:ext>
                </a:extLst>
              </a:tr>
              <a:tr h="760517">
                <a:tc>
                  <a:txBody>
                    <a:bodyPr/>
                    <a:lstStyle/>
                    <a:p>
                      <a:pPr>
                        <a:lnSpc>
                          <a:spcPct val="107000"/>
                        </a:lnSpc>
                        <a:spcAft>
                          <a:spcPts val="0"/>
                        </a:spcAft>
                        <a:tabLst>
                          <a:tab pos="3060065" algn="ctr"/>
                          <a:tab pos="6120130" algn="r"/>
                        </a:tabLst>
                      </a:pPr>
                      <a:r>
                        <a:rPr lang="lt-LT" sz="1200">
                          <a:effectLst/>
                        </a:rPr>
                        <a:t>Direktoriaus pavaduotojas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tabLst>
                          <a:tab pos="3060065" algn="ctr"/>
                          <a:tab pos="6120130" algn="r"/>
                        </a:tabLst>
                      </a:pPr>
                      <a:r>
                        <a:rPr lang="lt-LT" sz="1200">
                          <a:effectLst/>
                        </a:rPr>
                        <a:t>Saulius Zalepūga</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tabLst>
                          <a:tab pos="3060065" algn="ctr"/>
                          <a:tab pos="6120130" algn="r"/>
                        </a:tabLst>
                      </a:pPr>
                      <a:r>
                        <a:rPr lang="lt-LT" sz="1200">
                          <a:effectLst/>
                        </a:rPr>
                        <a:t>1 etatas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a:effectLst/>
                        </a:rPr>
                        <a:t>17</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a:effectLst/>
                        </a:rPr>
                        <a:t>24</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572798561"/>
                  </a:ext>
                </a:extLst>
              </a:tr>
              <a:tr h="760517">
                <a:tc>
                  <a:txBody>
                    <a:bodyPr/>
                    <a:lstStyle/>
                    <a:p>
                      <a:pPr>
                        <a:lnSpc>
                          <a:spcPct val="107000"/>
                        </a:lnSpc>
                        <a:spcAft>
                          <a:spcPts val="0"/>
                        </a:spcAft>
                        <a:tabLst>
                          <a:tab pos="3060065" algn="ctr"/>
                          <a:tab pos="6120130" algn="r"/>
                        </a:tabLst>
                      </a:pPr>
                      <a:r>
                        <a:rPr lang="lt-LT" sz="1200">
                          <a:effectLst/>
                        </a:rPr>
                        <a:t>Direktoriaus pavaduotojas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tabLst>
                          <a:tab pos="3060065" algn="ctr"/>
                          <a:tab pos="6120130" algn="r"/>
                        </a:tabLst>
                      </a:pPr>
                      <a:r>
                        <a:rPr lang="lt-LT" sz="1200">
                          <a:effectLst/>
                        </a:rPr>
                        <a:t>Iveta Budnikienė</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tabLst>
                          <a:tab pos="3060065" algn="ctr"/>
                          <a:tab pos="6120130" algn="r"/>
                        </a:tabLst>
                      </a:pPr>
                      <a:r>
                        <a:rPr lang="lt-LT" sz="1200">
                          <a:effectLst/>
                        </a:rPr>
                        <a:t>0,5 etato</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a:effectLst/>
                        </a:rPr>
                        <a:t>5</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dirty="0">
                          <a:effectLst/>
                        </a:rPr>
                        <a:t>27</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12255793"/>
                  </a:ext>
                </a:extLst>
              </a:tr>
            </a:tbl>
          </a:graphicData>
        </a:graphic>
      </p:graphicFrame>
      <p:sp>
        <p:nvSpPr>
          <p:cNvPr id="7" name="Rectangle 1"/>
          <p:cNvSpPr>
            <a:spLocks noChangeArrowheads="1"/>
          </p:cNvSpPr>
          <p:nvPr/>
        </p:nvSpPr>
        <p:spPr bwMode="auto">
          <a:xfrm>
            <a:off x="-1492866" y="-1155998"/>
            <a:ext cx="7306508"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1pPr>
            <a:lvl2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2pPr>
            <a:lvl3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3pPr>
            <a:lvl4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4pPr>
            <a:lvl5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5pPr>
            <a:lvl6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6pPr>
            <a:lvl7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7pPr>
            <a:lvl8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8pPr>
            <a:lvl9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r>
              <a:rPr kumimoji="0" lang="lt-LT" altLang="zh-CN" sz="1200" b="1" i="0" u="none" strike="noStrike" cap="none" normalizeH="0" baseline="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 Darbuotojai:</a:t>
            </a:r>
            <a:endParaRPr kumimoji="0" lang="lt-LT" altLang="zh-CN"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r>
              <a:rPr kumimoji="0" lang="lt-LT" altLang="zh-CN" sz="1200" b="0" i="0" u="none" strike="noStrike" cap="none" normalizeH="0" baseline="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1.1. Administracija</a:t>
            </a:r>
            <a:endParaRPr kumimoji="0" lang="lt-LT" altLang="zh-CN"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endParaRPr kumimoji="0" lang="lt-LT"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11" name="Lentelė 10"/>
          <p:cNvGraphicFramePr>
            <a:graphicFrameLocks noGrp="1"/>
          </p:cNvGraphicFramePr>
          <p:nvPr>
            <p:extLst>
              <p:ext uri="{D42A27DB-BD31-4B8C-83A1-F6EECF244321}">
                <p14:modId xmlns:p14="http://schemas.microsoft.com/office/powerpoint/2010/main" val="3956083468"/>
              </p:ext>
            </p:extLst>
          </p:nvPr>
        </p:nvGraphicFramePr>
        <p:xfrm>
          <a:off x="5813641" y="1573306"/>
          <a:ext cx="5737999" cy="4888604"/>
        </p:xfrm>
        <a:graphic>
          <a:graphicData uri="http://schemas.openxmlformats.org/drawingml/2006/table">
            <a:tbl>
              <a:tblPr firstRow="1" firstCol="1" lastRow="1" lastCol="1" bandRow="1" bandCol="1">
                <a:tableStyleId>{5C22544A-7EE6-4342-B048-85BDC9FD1C3A}</a:tableStyleId>
              </a:tblPr>
              <a:tblGrid>
                <a:gridCol w="681287">
                  <a:extLst>
                    <a:ext uri="{9D8B030D-6E8A-4147-A177-3AD203B41FA5}">
                      <a16:colId xmlns:a16="http://schemas.microsoft.com/office/drawing/2014/main" val="1576586799"/>
                    </a:ext>
                  </a:extLst>
                </a:gridCol>
                <a:gridCol w="4316507">
                  <a:extLst>
                    <a:ext uri="{9D8B030D-6E8A-4147-A177-3AD203B41FA5}">
                      <a16:colId xmlns:a16="http://schemas.microsoft.com/office/drawing/2014/main" val="1912052987"/>
                    </a:ext>
                  </a:extLst>
                </a:gridCol>
                <a:gridCol w="740205">
                  <a:extLst>
                    <a:ext uri="{9D8B030D-6E8A-4147-A177-3AD203B41FA5}">
                      <a16:colId xmlns:a16="http://schemas.microsoft.com/office/drawing/2014/main" val="1472755621"/>
                    </a:ext>
                  </a:extLst>
                </a:gridCol>
              </a:tblGrid>
              <a:tr h="307744">
                <a:tc>
                  <a:txBody>
                    <a:bodyPr/>
                    <a:lstStyle/>
                    <a:p>
                      <a:pPr>
                        <a:lnSpc>
                          <a:spcPct val="107000"/>
                        </a:lnSpc>
                        <a:spcAft>
                          <a:spcPts val="0"/>
                        </a:spcAft>
                      </a:pPr>
                      <a:r>
                        <a:rPr lang="lt-LT" sz="1200">
                          <a:effectLst/>
                        </a:rPr>
                        <a:t>1.</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dirty="0">
                          <a:effectLst/>
                        </a:rPr>
                        <a:t>Pedagoginių darbuotojų skaičius (iš viso)</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77</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212893033"/>
                  </a:ext>
                </a:extLst>
              </a:tr>
              <a:tr h="307796">
                <a:tc>
                  <a:txBody>
                    <a:bodyPr/>
                    <a:lstStyle/>
                    <a:p>
                      <a:pPr>
                        <a:lnSpc>
                          <a:spcPct val="107000"/>
                        </a:lnSpc>
                        <a:spcAft>
                          <a:spcPts val="0"/>
                        </a:spcAft>
                      </a:pPr>
                      <a:r>
                        <a:rPr lang="lt-LT" sz="1200">
                          <a:effectLst/>
                        </a:rPr>
                        <a:t>2.</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Atestuotų pedagoginių darbuotojų skaičius: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55</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2403684992"/>
                  </a:ext>
                </a:extLst>
              </a:tr>
              <a:tr h="467229">
                <a:tc rowSpan="4">
                  <a:txBody>
                    <a:bodyPr/>
                    <a:lstStyle/>
                    <a:p>
                      <a:pPr>
                        <a:lnSpc>
                          <a:spcPct val="107000"/>
                        </a:lnSpc>
                        <a:spcAft>
                          <a:spcPts val="0"/>
                        </a:spcAft>
                      </a:pPr>
                      <a:r>
                        <a:rPr lang="lt-LT" sz="1200" dirty="0">
                          <a:effectLst/>
                        </a:rPr>
                        <a:t>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dirty="0">
                          <a:effectLst/>
                        </a:rPr>
                        <a:t>      turinčių mokytojo eksperto kvalifikacinę kategoriją</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1</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1519162404"/>
                  </a:ext>
                </a:extLst>
              </a:tr>
              <a:tr h="467229">
                <a:tc vMerge="1">
                  <a:txBody>
                    <a:bodyPr/>
                    <a:lstStyle/>
                    <a:p>
                      <a:endParaRPr lang="lt-LT"/>
                    </a:p>
                  </a:txBody>
                  <a:tcPr/>
                </a:tc>
                <a:tc>
                  <a:txBody>
                    <a:bodyPr/>
                    <a:lstStyle/>
                    <a:p>
                      <a:pPr>
                        <a:lnSpc>
                          <a:spcPct val="107000"/>
                        </a:lnSpc>
                        <a:spcAft>
                          <a:spcPts val="0"/>
                        </a:spcAft>
                      </a:pPr>
                      <a:r>
                        <a:rPr lang="lt-LT" sz="1200" dirty="0">
                          <a:effectLst/>
                        </a:rPr>
                        <a:t>      turinčių mokytojo metodininko kvalifikacinę kategoriją</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29</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1580370502"/>
                  </a:ext>
                </a:extLst>
              </a:tr>
              <a:tr h="467229">
                <a:tc vMerge="1">
                  <a:txBody>
                    <a:bodyPr/>
                    <a:lstStyle/>
                    <a:p>
                      <a:endParaRPr lang="lt-LT"/>
                    </a:p>
                  </a:txBody>
                  <a:tcPr/>
                </a:tc>
                <a:tc>
                  <a:txBody>
                    <a:bodyPr/>
                    <a:lstStyle/>
                    <a:p>
                      <a:pPr>
                        <a:lnSpc>
                          <a:spcPct val="107000"/>
                        </a:lnSpc>
                        <a:spcAft>
                          <a:spcPts val="0"/>
                        </a:spcAft>
                      </a:pPr>
                      <a:r>
                        <a:rPr lang="lt-LT" sz="1200">
                          <a:effectLst/>
                        </a:rPr>
                        <a:t>      turinčių vyresniojo mokytojo kvalifikacinę kategoriją</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12</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4206498937"/>
                  </a:ext>
                </a:extLst>
              </a:tr>
              <a:tr h="307796">
                <a:tc vMerge="1">
                  <a:txBody>
                    <a:bodyPr/>
                    <a:lstStyle/>
                    <a:p>
                      <a:endParaRPr lang="lt-LT"/>
                    </a:p>
                  </a:txBody>
                  <a:tcPr/>
                </a:tc>
                <a:tc>
                  <a:txBody>
                    <a:bodyPr/>
                    <a:lstStyle/>
                    <a:p>
                      <a:pPr>
                        <a:lnSpc>
                          <a:spcPct val="107000"/>
                        </a:lnSpc>
                        <a:spcAft>
                          <a:spcPts val="0"/>
                        </a:spcAft>
                      </a:pPr>
                      <a:r>
                        <a:rPr lang="lt-LT" sz="1200">
                          <a:effectLst/>
                        </a:rPr>
                        <a:t>      turinčių mokytojo kvalifikacinę kategoriją</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35</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815368945"/>
                  </a:ext>
                </a:extLst>
              </a:tr>
              <a:tr h="307796">
                <a:tc>
                  <a:txBody>
                    <a:bodyPr/>
                    <a:lstStyle/>
                    <a:p>
                      <a:pPr>
                        <a:lnSpc>
                          <a:spcPct val="107000"/>
                        </a:lnSpc>
                        <a:spcAft>
                          <a:spcPts val="0"/>
                        </a:spcAft>
                      </a:pPr>
                      <a:r>
                        <a:rPr lang="lt-LT" sz="1200">
                          <a:effectLst/>
                        </a:rPr>
                        <a:t>3.</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dirty="0">
                          <a:effectLst/>
                        </a:rPr>
                        <a:t>*Pedagoginių darbuotojų amžius:</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gn="ctr">
                        <a:lnSpc>
                          <a:spcPct val="107000"/>
                        </a:lnSpc>
                        <a:spcAft>
                          <a:spcPts val="0"/>
                        </a:spcAf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1171387424"/>
                  </a:ext>
                </a:extLst>
              </a:tr>
              <a:tr h="148363">
                <a:tc rowSpan="4">
                  <a:txBody>
                    <a:bodyPr/>
                    <a:lstStyle/>
                    <a:p>
                      <a:pPr>
                        <a:lnSpc>
                          <a:spcPct val="107000"/>
                        </a:lnSpc>
                        <a:spcAft>
                          <a:spcPts val="0"/>
                        </a:spcAf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      iki 30 metų</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24</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4047151590"/>
                  </a:ext>
                </a:extLst>
              </a:tr>
              <a:tr h="148363">
                <a:tc vMerge="1">
                  <a:txBody>
                    <a:bodyPr/>
                    <a:lstStyle/>
                    <a:p>
                      <a:endParaRPr lang="lt-LT"/>
                    </a:p>
                  </a:txBody>
                  <a:tcPr/>
                </a:tc>
                <a:tc>
                  <a:txBody>
                    <a:bodyPr/>
                    <a:lstStyle/>
                    <a:p>
                      <a:pPr>
                        <a:lnSpc>
                          <a:spcPct val="107000"/>
                        </a:lnSpc>
                        <a:spcAft>
                          <a:spcPts val="0"/>
                        </a:spcAft>
                      </a:pPr>
                      <a:r>
                        <a:rPr lang="lt-LT" sz="1200">
                          <a:effectLst/>
                        </a:rPr>
                        <a:t>      nuo 31 iki 60 metų</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37</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2231538191"/>
                  </a:ext>
                </a:extLst>
              </a:tr>
              <a:tr h="148363">
                <a:tc vMerge="1">
                  <a:txBody>
                    <a:bodyPr/>
                    <a:lstStyle/>
                    <a:p>
                      <a:endParaRPr lang="lt-LT"/>
                    </a:p>
                  </a:txBody>
                  <a:tcPr/>
                </a:tc>
                <a:tc>
                  <a:txBody>
                    <a:bodyPr/>
                    <a:lstStyle/>
                    <a:p>
                      <a:pPr>
                        <a:lnSpc>
                          <a:spcPct val="107000"/>
                        </a:lnSpc>
                        <a:spcAft>
                          <a:spcPts val="0"/>
                        </a:spcAft>
                      </a:pPr>
                      <a:r>
                        <a:rPr lang="lt-LT" sz="1200">
                          <a:effectLst/>
                        </a:rPr>
                        <a:t>      nuo 61 iki 65 metų</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9</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838534131"/>
                  </a:ext>
                </a:extLst>
              </a:tr>
              <a:tr h="467229">
                <a:tc vMerge="1">
                  <a:txBody>
                    <a:bodyPr/>
                    <a:lstStyle/>
                    <a:p>
                      <a:endParaRPr lang="lt-LT"/>
                    </a:p>
                  </a:txBody>
                  <a:tcPr/>
                </a:tc>
                <a:tc>
                  <a:txBody>
                    <a:bodyPr/>
                    <a:lstStyle/>
                    <a:p>
                      <a:pPr marL="90805">
                        <a:lnSpc>
                          <a:spcPct val="107000"/>
                        </a:lnSpc>
                        <a:spcAft>
                          <a:spcPts val="0"/>
                        </a:spcAft>
                      </a:pPr>
                      <a:r>
                        <a:rPr lang="lt-LT" sz="1200">
                          <a:effectLst/>
                        </a:rPr>
                        <a:t>   nuo 66 metų ir daugiau (nurodyti dėstomus dalykus)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5</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2890361420"/>
                  </a:ext>
                </a:extLst>
              </a:tr>
              <a:tr h="467229">
                <a:tc>
                  <a:txBody>
                    <a:bodyPr/>
                    <a:lstStyle/>
                    <a:p>
                      <a:pPr>
                        <a:lnSpc>
                          <a:spcPct val="107000"/>
                        </a:lnSpc>
                        <a:spcAft>
                          <a:spcPts val="0"/>
                        </a:spcAft>
                      </a:pPr>
                      <a:r>
                        <a:rPr lang="lt-LT" sz="1200">
                          <a:effectLst/>
                        </a:rPr>
                        <a:t>4.</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Mokykloje dirbančių pedagoginių darbuotojų amžiaus vidurkis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43,1</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1281980677"/>
                  </a:ext>
                </a:extLst>
              </a:tr>
              <a:tr h="307796">
                <a:tc>
                  <a:txBody>
                    <a:bodyPr/>
                    <a:lstStyle/>
                    <a:p>
                      <a:pPr>
                        <a:lnSpc>
                          <a:spcPct val="107000"/>
                        </a:lnSpc>
                        <a:spcAft>
                          <a:spcPts val="0"/>
                        </a:spcAft>
                      </a:pPr>
                      <a:r>
                        <a:rPr lang="lt-LT" sz="1200">
                          <a:effectLst/>
                        </a:rPr>
                        <a:t>5.</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Vienam mokytojui tenkantis mokinių skaičius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10,4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1424402120"/>
                  </a:ext>
                </a:extLst>
              </a:tr>
              <a:tr h="467177">
                <a:tc>
                  <a:txBody>
                    <a:bodyPr/>
                    <a:lstStyle/>
                    <a:p>
                      <a:pPr>
                        <a:lnSpc>
                          <a:spcPct val="107000"/>
                        </a:lnSpc>
                        <a:spcAft>
                          <a:spcPts val="0"/>
                        </a:spcAft>
                      </a:pPr>
                      <a:r>
                        <a:rPr lang="lt-LT" sz="1200">
                          <a:effectLst/>
                        </a:rPr>
                        <a:t>6.</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Nepedagoginių darbuotojų skaičius (iš viso)</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dirty="0">
                          <a:effectLst/>
                        </a:rPr>
                        <a:t>12</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1525671935"/>
                  </a:ext>
                </a:extLst>
              </a:tr>
            </a:tbl>
          </a:graphicData>
        </a:graphic>
      </p:graphicFrame>
    </p:spTree>
    <p:extLst>
      <p:ext uri="{BB962C8B-B14F-4D97-AF65-F5344CB8AC3E}">
        <p14:creationId xmlns:p14="http://schemas.microsoft.com/office/powerpoint/2010/main" val="4057250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507065" y="-1461816"/>
            <a:ext cx="7272867"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sz="1200" dirty="0">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sz="1200" dirty="0">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sz="1200" dirty="0">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sz="1200" dirty="0">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0" name="Turinio vietos rezervavimo ženklas 9"/>
          <p:cNvGraphicFramePr>
            <a:graphicFrameLocks noGrp="1"/>
          </p:cNvGraphicFramePr>
          <p:nvPr>
            <p:ph idx="1"/>
            <p:extLst>
              <p:ext uri="{D42A27DB-BD31-4B8C-83A1-F6EECF244321}">
                <p14:modId xmlns:p14="http://schemas.microsoft.com/office/powerpoint/2010/main" val="1360484544"/>
              </p:ext>
            </p:extLst>
          </p:nvPr>
        </p:nvGraphicFramePr>
        <p:xfrm>
          <a:off x="547004" y="569510"/>
          <a:ext cx="10989133" cy="1724390"/>
        </p:xfrm>
        <a:graphic>
          <a:graphicData uri="http://schemas.openxmlformats.org/drawingml/2006/table">
            <a:tbl>
              <a:tblPr firstRow="1" firstCol="1" bandRow="1">
                <a:tableStyleId>{5C22544A-7EE6-4342-B048-85BDC9FD1C3A}</a:tableStyleId>
              </a:tblPr>
              <a:tblGrid>
                <a:gridCol w="913889">
                  <a:extLst>
                    <a:ext uri="{9D8B030D-6E8A-4147-A177-3AD203B41FA5}">
                      <a16:colId xmlns:a16="http://schemas.microsoft.com/office/drawing/2014/main" val="2717090704"/>
                    </a:ext>
                  </a:extLst>
                </a:gridCol>
                <a:gridCol w="1181214">
                  <a:extLst>
                    <a:ext uri="{9D8B030D-6E8A-4147-A177-3AD203B41FA5}">
                      <a16:colId xmlns:a16="http://schemas.microsoft.com/office/drawing/2014/main" val="643651702"/>
                    </a:ext>
                  </a:extLst>
                </a:gridCol>
                <a:gridCol w="878479">
                  <a:extLst>
                    <a:ext uri="{9D8B030D-6E8A-4147-A177-3AD203B41FA5}">
                      <a16:colId xmlns:a16="http://schemas.microsoft.com/office/drawing/2014/main" val="4167043988"/>
                    </a:ext>
                  </a:extLst>
                </a:gridCol>
                <a:gridCol w="1366611">
                  <a:extLst>
                    <a:ext uri="{9D8B030D-6E8A-4147-A177-3AD203B41FA5}">
                      <a16:colId xmlns:a16="http://schemas.microsoft.com/office/drawing/2014/main" val="503291156"/>
                    </a:ext>
                  </a:extLst>
                </a:gridCol>
                <a:gridCol w="1441707">
                  <a:extLst>
                    <a:ext uri="{9D8B030D-6E8A-4147-A177-3AD203B41FA5}">
                      <a16:colId xmlns:a16="http://schemas.microsoft.com/office/drawing/2014/main" val="2395851050"/>
                    </a:ext>
                  </a:extLst>
                </a:gridCol>
                <a:gridCol w="1239101">
                  <a:extLst>
                    <a:ext uri="{9D8B030D-6E8A-4147-A177-3AD203B41FA5}">
                      <a16:colId xmlns:a16="http://schemas.microsoft.com/office/drawing/2014/main" val="1863345718"/>
                    </a:ext>
                  </a:extLst>
                </a:gridCol>
                <a:gridCol w="1244576">
                  <a:extLst>
                    <a:ext uri="{9D8B030D-6E8A-4147-A177-3AD203B41FA5}">
                      <a16:colId xmlns:a16="http://schemas.microsoft.com/office/drawing/2014/main" val="2689504831"/>
                    </a:ext>
                  </a:extLst>
                </a:gridCol>
                <a:gridCol w="1246923">
                  <a:extLst>
                    <a:ext uri="{9D8B030D-6E8A-4147-A177-3AD203B41FA5}">
                      <a16:colId xmlns:a16="http://schemas.microsoft.com/office/drawing/2014/main" val="1936041047"/>
                    </a:ext>
                  </a:extLst>
                </a:gridCol>
                <a:gridCol w="1476633">
                  <a:extLst>
                    <a:ext uri="{9D8B030D-6E8A-4147-A177-3AD203B41FA5}">
                      <a16:colId xmlns:a16="http://schemas.microsoft.com/office/drawing/2014/main" val="2830219761"/>
                    </a:ext>
                  </a:extLst>
                </a:gridCol>
              </a:tblGrid>
              <a:tr h="427202">
                <a:tc gridSpan="3">
                  <a:txBody>
                    <a:bodyPr/>
                    <a:lstStyle/>
                    <a:p>
                      <a:pPr algn="ctr">
                        <a:lnSpc>
                          <a:spcPct val="107000"/>
                        </a:lnSpc>
                        <a:spcAft>
                          <a:spcPts val="0"/>
                        </a:spcAft>
                      </a:pPr>
                      <a:r>
                        <a:rPr lang="lt-LT" sz="1200">
                          <a:effectLst/>
                        </a:rPr>
                        <a:t>Per kalendorinius metus atestuota pedagogų/įgyta kategorija</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hMerge="1">
                  <a:txBody>
                    <a:bodyPr/>
                    <a:lstStyle/>
                    <a:p>
                      <a:endParaRPr lang="lt-LT"/>
                    </a:p>
                  </a:txBody>
                  <a:tcPr/>
                </a:tc>
                <a:tc hMerge="1">
                  <a:txBody>
                    <a:bodyPr/>
                    <a:lstStyle/>
                    <a:p>
                      <a:endParaRPr lang="lt-LT"/>
                    </a:p>
                  </a:txBody>
                  <a:tcPr/>
                </a:tc>
                <a:tc gridSpan="6">
                  <a:txBody>
                    <a:bodyPr/>
                    <a:lstStyle/>
                    <a:p>
                      <a:pPr algn="ctr">
                        <a:lnSpc>
                          <a:spcPct val="107000"/>
                        </a:lnSpc>
                        <a:spcAft>
                          <a:spcPts val="0"/>
                        </a:spcAft>
                      </a:pPr>
                      <a:r>
                        <a:rPr lang="lt-LT" sz="1200">
                          <a:effectLst/>
                        </a:rPr>
                        <a:t>Biudžeto (UA)</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2084769450"/>
                  </a:ext>
                </a:extLst>
              </a:tr>
              <a:tr h="1091235">
                <a:tc>
                  <a:txBody>
                    <a:bodyPr/>
                    <a:lstStyle/>
                    <a:p>
                      <a:pPr algn="ctr">
                        <a:lnSpc>
                          <a:spcPct val="107000"/>
                        </a:lnSpc>
                        <a:spcAft>
                          <a:spcPts val="0"/>
                        </a:spcAft>
                      </a:pPr>
                      <a:r>
                        <a:rPr lang="lt-LT" sz="1200" dirty="0">
                          <a:effectLst/>
                        </a:rPr>
                        <a:t>Vyresnieji</a:t>
                      </a:r>
                    </a:p>
                    <a:p>
                      <a:pPr algn="ctr">
                        <a:lnSpc>
                          <a:spcPct val="107000"/>
                        </a:lnSpc>
                        <a:spcAft>
                          <a:spcPts val="0"/>
                        </a:spcAft>
                      </a:pPr>
                      <a:r>
                        <a:rPr lang="lt-LT" sz="1200" dirty="0">
                          <a:effectLst/>
                        </a:rPr>
                        <a:t>mokytojai</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lt-LT" sz="1200" dirty="0">
                          <a:effectLst/>
                        </a:rPr>
                        <a:t>Metodininkai</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lt-LT" sz="1200" dirty="0">
                          <a:effectLst/>
                        </a:rPr>
                        <a:t>Ekspertai</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lt-LT" sz="1200" dirty="0">
                          <a:effectLst/>
                        </a:rPr>
                        <a:t>Skirta lėšų pedagoginių darbuotojų kvalifikacijos kėlimui(iš viso)</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lt-LT" sz="1200" dirty="0">
                          <a:effectLst/>
                        </a:rPr>
                        <a:t>Išnaudota lėšų pedagoginių darbuotojų kvalifikacijos kėlimui (iš viso)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lt-LT" sz="1200" dirty="0">
                          <a:effectLst/>
                        </a:rPr>
                        <a:t>Išnaudota lėšų kursams, seminarams ir kt.</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lt-LT" sz="1200">
                          <a:effectLst/>
                        </a:rPr>
                        <a:t>Išnaudota lėšų edukacinėms kelionėms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lt-LT" sz="1200">
                          <a:effectLst/>
                        </a:rPr>
                        <a:t>Nepanaudota lėšų kvalifikacijos kėlimui </a:t>
                      </a:r>
                    </a:p>
                    <a:p>
                      <a:pPr algn="ctr">
                        <a:lnSpc>
                          <a:spcPct val="107000"/>
                        </a:lnSpc>
                        <a:spcAft>
                          <a:spcPts val="0"/>
                        </a:spcAft>
                      </a:pPr>
                      <a:r>
                        <a:rPr lang="lt-LT" sz="1200">
                          <a:effectLst/>
                        </a:rPr>
                        <a:t>(iš viso)</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pPr>
                      <a:r>
                        <a:rPr lang="lt-LT" sz="1200">
                          <a:effectLst/>
                        </a:rPr>
                        <a:t>Neišnaudotų kvalifikacijos kėlimui lėšų panaudojimas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862106139"/>
                  </a:ext>
                </a:extLst>
              </a:tr>
              <a:tr h="205953">
                <a:tc>
                  <a:txBody>
                    <a:bodyPr/>
                    <a:lstStyle/>
                    <a:p>
                      <a:pPr algn="just">
                        <a:lnSpc>
                          <a:spcPct val="107000"/>
                        </a:lnSpc>
                        <a:spcAft>
                          <a:spcPts val="0"/>
                        </a:spcAft>
                      </a:pPr>
                      <a:r>
                        <a:rPr lang="lt-LT" sz="1200">
                          <a:effectLst/>
                        </a:rPr>
                        <a:t>-</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lt-LT" sz="1200">
                          <a:effectLst/>
                        </a:rPr>
                        <a:t>1</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lt-LT" sz="1200">
                          <a:effectLst/>
                        </a:rPr>
                        <a:t>-</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lt-LT" sz="1200">
                          <a:effectLst/>
                        </a:rPr>
                        <a:t>-</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lt-LT" sz="1200">
                          <a:effectLst/>
                        </a:rPr>
                        <a:t>-</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lt-LT" sz="1200">
                          <a:effectLst/>
                        </a:rPr>
                        <a:t>333,0 Eurų.</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lt-LT" sz="1200">
                          <a:effectLst/>
                        </a:rPr>
                        <a:t>-</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lt-LT" sz="1200">
                          <a:effectLst/>
                        </a:rPr>
                        <a:t>-</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just">
                        <a:lnSpc>
                          <a:spcPct val="107000"/>
                        </a:lnSpc>
                        <a:spcAft>
                          <a:spcPts val="0"/>
                        </a:spcAft>
                      </a:pPr>
                      <a:r>
                        <a:rPr lang="lt-LT" sz="1200" dirty="0">
                          <a:effectLst/>
                        </a:rPr>
                        <a:t>-</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591391735"/>
                  </a:ext>
                </a:extLst>
              </a:tr>
            </a:tbl>
          </a:graphicData>
        </a:graphic>
      </p:graphicFrame>
      <p:sp>
        <p:nvSpPr>
          <p:cNvPr id="12" name="Rectangle 1"/>
          <p:cNvSpPr>
            <a:spLocks noChangeArrowheads="1"/>
          </p:cNvSpPr>
          <p:nvPr/>
        </p:nvSpPr>
        <p:spPr bwMode="auto">
          <a:xfrm>
            <a:off x="201701" y="-6029"/>
            <a:ext cx="11564476"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endParaRPr kumimoji="0" lang="lt-LT" altLang="zh-CN" sz="14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lt-LT" altLang="zh-CN" sz="14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lt-LT" altLang="zh-CN" sz="1400" b="0" i="0" u="none" strike="noStrike" cap="none" normalizeH="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a:t>
            </a:r>
            <a:r>
              <a:rPr kumimoji="0" lang="lt-LT" altLang="zh-CN" sz="14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Pedagoginių darbuotojų atestacija ir kvalifikacijos tobulinimas </a:t>
            </a:r>
            <a:endParaRPr kumimoji="0" lang="lt-LT" altLang="zh-CN"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lt-LT" altLang="zh-CN"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3" name="Lentelė 12"/>
          <p:cNvGraphicFramePr>
            <a:graphicFrameLocks noGrp="1"/>
          </p:cNvGraphicFramePr>
          <p:nvPr>
            <p:extLst>
              <p:ext uri="{D42A27DB-BD31-4B8C-83A1-F6EECF244321}">
                <p14:modId xmlns:p14="http://schemas.microsoft.com/office/powerpoint/2010/main" val="1890526099"/>
              </p:ext>
            </p:extLst>
          </p:nvPr>
        </p:nvGraphicFramePr>
        <p:xfrm>
          <a:off x="547005" y="3177454"/>
          <a:ext cx="10989132" cy="700722"/>
        </p:xfrm>
        <a:graphic>
          <a:graphicData uri="http://schemas.openxmlformats.org/drawingml/2006/table">
            <a:tbl>
              <a:tblPr firstRow="1" firstCol="1" lastRow="1" lastCol="1" bandRow="1" bandCol="1">
                <a:tableStyleId>{5C22544A-7EE6-4342-B048-85BDC9FD1C3A}</a:tableStyleId>
              </a:tblPr>
              <a:tblGrid>
                <a:gridCol w="1882116">
                  <a:extLst>
                    <a:ext uri="{9D8B030D-6E8A-4147-A177-3AD203B41FA5}">
                      <a16:colId xmlns:a16="http://schemas.microsoft.com/office/drawing/2014/main" val="1571885543"/>
                    </a:ext>
                  </a:extLst>
                </a:gridCol>
                <a:gridCol w="2093440">
                  <a:extLst>
                    <a:ext uri="{9D8B030D-6E8A-4147-A177-3AD203B41FA5}">
                      <a16:colId xmlns:a16="http://schemas.microsoft.com/office/drawing/2014/main" val="3151046673"/>
                    </a:ext>
                  </a:extLst>
                </a:gridCol>
                <a:gridCol w="2093440">
                  <a:extLst>
                    <a:ext uri="{9D8B030D-6E8A-4147-A177-3AD203B41FA5}">
                      <a16:colId xmlns:a16="http://schemas.microsoft.com/office/drawing/2014/main" val="2486562176"/>
                    </a:ext>
                  </a:extLst>
                </a:gridCol>
                <a:gridCol w="2093440">
                  <a:extLst>
                    <a:ext uri="{9D8B030D-6E8A-4147-A177-3AD203B41FA5}">
                      <a16:colId xmlns:a16="http://schemas.microsoft.com/office/drawing/2014/main" val="3633186318"/>
                    </a:ext>
                  </a:extLst>
                </a:gridCol>
                <a:gridCol w="2826696">
                  <a:extLst>
                    <a:ext uri="{9D8B030D-6E8A-4147-A177-3AD203B41FA5}">
                      <a16:colId xmlns:a16="http://schemas.microsoft.com/office/drawing/2014/main" val="136496377"/>
                    </a:ext>
                  </a:extLst>
                </a:gridCol>
              </a:tblGrid>
              <a:tr h="233574">
                <a:tc rowSpan="2">
                  <a:txBody>
                    <a:bodyPr/>
                    <a:lstStyle/>
                    <a:p>
                      <a:pPr algn="ctr">
                        <a:lnSpc>
                          <a:spcPct val="107000"/>
                        </a:lnSpc>
                        <a:spcAft>
                          <a:spcPts val="0"/>
                        </a:spcAft>
                        <a:tabLst>
                          <a:tab pos="3060065" algn="ctr"/>
                          <a:tab pos="6120130" algn="r"/>
                        </a:tabLst>
                      </a:pPr>
                      <a:r>
                        <a:rPr lang="lt-LT" sz="1200" dirty="0">
                          <a:effectLst/>
                        </a:rPr>
                        <a:t>Garliavos meno mokykla</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gridSpan="3">
                  <a:txBody>
                    <a:bodyPr/>
                    <a:lstStyle/>
                    <a:p>
                      <a:pPr algn="ctr">
                        <a:lnSpc>
                          <a:spcPct val="107000"/>
                        </a:lnSpc>
                        <a:spcAft>
                          <a:spcPts val="0"/>
                        </a:spcAft>
                        <a:tabLst>
                          <a:tab pos="3060065" algn="ctr"/>
                          <a:tab pos="6120130" algn="r"/>
                        </a:tabLst>
                      </a:pPr>
                      <a:r>
                        <a:rPr lang="lt-LT" sz="1200">
                          <a:effectLst/>
                        </a:rPr>
                        <a:t>Mokyklos skyriai</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hMerge="1">
                  <a:txBody>
                    <a:bodyPr/>
                    <a:lstStyle/>
                    <a:p>
                      <a:endParaRPr lang="lt-LT"/>
                    </a:p>
                  </a:txBody>
                  <a:tcPr/>
                </a:tc>
                <a:tc hMerge="1">
                  <a:txBody>
                    <a:bodyPr/>
                    <a:lstStyle/>
                    <a:p>
                      <a:endParaRPr lang="lt-LT"/>
                    </a:p>
                  </a:txBody>
                  <a:tcPr/>
                </a:tc>
                <a:tc rowSpan="2">
                  <a:txBody>
                    <a:bodyPr/>
                    <a:lstStyle/>
                    <a:p>
                      <a:pPr algn="ctr">
                        <a:lnSpc>
                          <a:spcPct val="107000"/>
                        </a:lnSpc>
                        <a:spcAft>
                          <a:spcPts val="0"/>
                        </a:spcAft>
                        <a:tabLst>
                          <a:tab pos="3060065" algn="ctr"/>
                          <a:tab pos="6120130" algn="r"/>
                        </a:tabLst>
                      </a:pPr>
                      <a:r>
                        <a:rPr lang="lt-LT" sz="1200">
                          <a:effectLst/>
                        </a:rPr>
                        <a:t>Mokinių skaičius</a:t>
                      </a:r>
                    </a:p>
                    <a:p>
                      <a:pPr algn="ctr">
                        <a:lnSpc>
                          <a:spcPct val="107000"/>
                        </a:lnSpc>
                        <a:spcAft>
                          <a:spcPts val="0"/>
                        </a:spcAft>
                        <a:tabLst>
                          <a:tab pos="3060065" algn="ctr"/>
                          <a:tab pos="6120130" algn="r"/>
                        </a:tabLst>
                      </a:pPr>
                      <a:r>
                        <a:rPr lang="lt-LT" sz="1200">
                          <a:effectLst/>
                        </a:rPr>
                        <a:t>iš viso</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extLst>
                  <a:ext uri="{0D108BD9-81ED-4DB2-BD59-A6C34878D82A}">
                    <a16:rowId xmlns:a16="http://schemas.microsoft.com/office/drawing/2014/main" val="2686003115"/>
                  </a:ext>
                </a:extLst>
              </a:tr>
              <a:tr h="233574">
                <a:tc vMerge="1">
                  <a:txBody>
                    <a:bodyPr/>
                    <a:lstStyle/>
                    <a:p>
                      <a:endParaRPr lang="lt-LT"/>
                    </a:p>
                  </a:txBody>
                  <a:tcPr/>
                </a:tc>
                <a:tc>
                  <a:txBody>
                    <a:bodyPr/>
                    <a:lstStyle/>
                    <a:p>
                      <a:pPr algn="ctr">
                        <a:lnSpc>
                          <a:spcPct val="107000"/>
                        </a:lnSpc>
                        <a:spcAft>
                          <a:spcPts val="0"/>
                        </a:spcAft>
                        <a:tabLst>
                          <a:tab pos="3060065" algn="ctr"/>
                          <a:tab pos="6120130" algn="r"/>
                        </a:tabLst>
                      </a:pPr>
                      <a:r>
                        <a:rPr lang="lt-LT" sz="1200">
                          <a:effectLst/>
                        </a:rPr>
                        <a:t>Babtai</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gn="ctr">
                        <a:lnSpc>
                          <a:spcPct val="107000"/>
                        </a:lnSpc>
                        <a:spcAft>
                          <a:spcPts val="0"/>
                        </a:spcAft>
                        <a:tabLst>
                          <a:tab pos="3060065" algn="ctr"/>
                          <a:tab pos="6120130" algn="r"/>
                        </a:tabLst>
                      </a:pPr>
                      <a:r>
                        <a:rPr lang="lt-LT" sz="1200">
                          <a:effectLst/>
                        </a:rPr>
                        <a:t>Raudondvaris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gn="ctr">
                        <a:lnSpc>
                          <a:spcPct val="107000"/>
                        </a:lnSpc>
                        <a:spcAft>
                          <a:spcPts val="0"/>
                        </a:spcAft>
                        <a:tabLst>
                          <a:tab pos="3060065" algn="ctr"/>
                          <a:tab pos="6120130" algn="r"/>
                        </a:tabLst>
                      </a:pPr>
                      <a:r>
                        <a:rPr lang="lt-LT" sz="1200">
                          <a:effectLst/>
                        </a:rPr>
                        <a:t>Vilkija</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vMerge="1">
                  <a:txBody>
                    <a:bodyPr/>
                    <a:lstStyle/>
                    <a:p>
                      <a:endParaRPr lang="lt-LT"/>
                    </a:p>
                  </a:txBody>
                  <a:tcPr/>
                </a:tc>
                <a:extLst>
                  <a:ext uri="{0D108BD9-81ED-4DB2-BD59-A6C34878D82A}">
                    <a16:rowId xmlns:a16="http://schemas.microsoft.com/office/drawing/2014/main" val="612273304"/>
                  </a:ext>
                </a:extLst>
              </a:tr>
              <a:tr h="233574">
                <a:tc>
                  <a:txBody>
                    <a:bodyPr/>
                    <a:lstStyle/>
                    <a:p>
                      <a:pPr>
                        <a:lnSpc>
                          <a:spcPct val="107000"/>
                        </a:lnSpc>
                        <a:spcAft>
                          <a:spcPts val="0"/>
                        </a:spcAft>
                        <a:tabLst>
                          <a:tab pos="3060065" algn="ctr"/>
                          <a:tab pos="6120130" algn="r"/>
                        </a:tabLst>
                      </a:pPr>
                      <a:r>
                        <a:rPr lang="lt-LT" sz="1200">
                          <a:effectLst/>
                        </a:rPr>
                        <a:t>487</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31</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dirty="0">
                          <a:effectLst/>
                        </a:rPr>
                        <a:t>230</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52</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dirty="0">
                          <a:effectLst/>
                        </a:rPr>
                        <a:t>800</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extLst>
                  <a:ext uri="{0D108BD9-81ED-4DB2-BD59-A6C34878D82A}">
                    <a16:rowId xmlns:a16="http://schemas.microsoft.com/office/drawing/2014/main" val="3138218772"/>
                  </a:ext>
                </a:extLst>
              </a:tr>
            </a:tbl>
          </a:graphicData>
        </a:graphic>
      </p:graphicFrame>
      <p:graphicFrame>
        <p:nvGraphicFramePr>
          <p:cNvPr id="14" name="Lentelė 13"/>
          <p:cNvGraphicFramePr>
            <a:graphicFrameLocks noGrp="1"/>
          </p:cNvGraphicFramePr>
          <p:nvPr>
            <p:extLst>
              <p:ext uri="{D42A27DB-BD31-4B8C-83A1-F6EECF244321}">
                <p14:modId xmlns:p14="http://schemas.microsoft.com/office/powerpoint/2010/main" val="1137486816"/>
              </p:ext>
            </p:extLst>
          </p:nvPr>
        </p:nvGraphicFramePr>
        <p:xfrm>
          <a:off x="547006" y="4524506"/>
          <a:ext cx="10989130" cy="1706944"/>
        </p:xfrm>
        <a:graphic>
          <a:graphicData uri="http://schemas.openxmlformats.org/drawingml/2006/table">
            <a:tbl>
              <a:tblPr firstRow="1" firstCol="1" lastRow="1" lastCol="1" bandRow="1" bandCol="1">
                <a:tableStyleId>{5C22544A-7EE6-4342-B048-85BDC9FD1C3A}</a:tableStyleId>
              </a:tblPr>
              <a:tblGrid>
                <a:gridCol w="4676442">
                  <a:extLst>
                    <a:ext uri="{9D8B030D-6E8A-4147-A177-3AD203B41FA5}">
                      <a16:colId xmlns:a16="http://schemas.microsoft.com/office/drawing/2014/main" val="1218121861"/>
                    </a:ext>
                  </a:extLst>
                </a:gridCol>
                <a:gridCol w="784006">
                  <a:extLst>
                    <a:ext uri="{9D8B030D-6E8A-4147-A177-3AD203B41FA5}">
                      <a16:colId xmlns:a16="http://schemas.microsoft.com/office/drawing/2014/main" val="616754968"/>
                    </a:ext>
                  </a:extLst>
                </a:gridCol>
                <a:gridCol w="784006">
                  <a:extLst>
                    <a:ext uri="{9D8B030D-6E8A-4147-A177-3AD203B41FA5}">
                      <a16:colId xmlns:a16="http://schemas.microsoft.com/office/drawing/2014/main" val="1915807780"/>
                    </a:ext>
                  </a:extLst>
                </a:gridCol>
                <a:gridCol w="725929">
                  <a:extLst>
                    <a:ext uri="{9D8B030D-6E8A-4147-A177-3AD203B41FA5}">
                      <a16:colId xmlns:a16="http://schemas.microsoft.com/office/drawing/2014/main" val="4269671539"/>
                    </a:ext>
                  </a:extLst>
                </a:gridCol>
                <a:gridCol w="827560">
                  <a:extLst>
                    <a:ext uri="{9D8B030D-6E8A-4147-A177-3AD203B41FA5}">
                      <a16:colId xmlns:a16="http://schemas.microsoft.com/office/drawing/2014/main" val="2354900578"/>
                    </a:ext>
                  </a:extLst>
                </a:gridCol>
                <a:gridCol w="827560">
                  <a:extLst>
                    <a:ext uri="{9D8B030D-6E8A-4147-A177-3AD203B41FA5}">
                      <a16:colId xmlns:a16="http://schemas.microsoft.com/office/drawing/2014/main" val="1149884369"/>
                    </a:ext>
                  </a:extLst>
                </a:gridCol>
                <a:gridCol w="718671">
                  <a:extLst>
                    <a:ext uri="{9D8B030D-6E8A-4147-A177-3AD203B41FA5}">
                      <a16:colId xmlns:a16="http://schemas.microsoft.com/office/drawing/2014/main" val="3728724524"/>
                    </a:ext>
                  </a:extLst>
                </a:gridCol>
                <a:gridCol w="718671">
                  <a:extLst>
                    <a:ext uri="{9D8B030D-6E8A-4147-A177-3AD203B41FA5}">
                      <a16:colId xmlns:a16="http://schemas.microsoft.com/office/drawing/2014/main" val="2866600865"/>
                    </a:ext>
                  </a:extLst>
                </a:gridCol>
                <a:gridCol w="926285">
                  <a:extLst>
                    <a:ext uri="{9D8B030D-6E8A-4147-A177-3AD203B41FA5}">
                      <a16:colId xmlns:a16="http://schemas.microsoft.com/office/drawing/2014/main" val="192522332"/>
                    </a:ext>
                  </a:extLst>
                </a:gridCol>
              </a:tblGrid>
              <a:tr h="141297">
                <a:tc rowSpan="3">
                  <a:txBody>
                    <a:bodyPr/>
                    <a:lstStyle/>
                    <a:p>
                      <a:pPr>
                        <a:lnSpc>
                          <a:spcPct val="107000"/>
                        </a:lnSpc>
                        <a:spcAft>
                          <a:spcPts val="0"/>
                        </a:spcAft>
                        <a:tabLst>
                          <a:tab pos="3060065" algn="ctr"/>
                          <a:tab pos="6120130" algn="r"/>
                        </a:tabLst>
                      </a:pPr>
                      <a:r>
                        <a:rPr lang="lt-LT" sz="1100" dirty="0">
                          <a:effectLst/>
                        </a:rPr>
                        <a:t> </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rowSpan="2" gridSpan="2">
                  <a:txBody>
                    <a:bodyPr/>
                    <a:lstStyle/>
                    <a:p>
                      <a:pPr algn="ctr">
                        <a:lnSpc>
                          <a:spcPct val="107000"/>
                        </a:lnSpc>
                        <a:spcAft>
                          <a:spcPts val="0"/>
                        </a:spcAft>
                        <a:tabLst>
                          <a:tab pos="3060065" algn="ctr"/>
                          <a:tab pos="6120130" algn="r"/>
                        </a:tabLst>
                      </a:pPr>
                      <a:r>
                        <a:rPr lang="lt-LT" sz="1100" dirty="0">
                          <a:effectLst/>
                        </a:rPr>
                        <a:t>Garliavos meno mokykla</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rowSpan="2" hMerge="1">
                  <a:txBody>
                    <a:bodyPr/>
                    <a:lstStyle/>
                    <a:p>
                      <a:endParaRPr lang="lt-LT"/>
                    </a:p>
                  </a:txBody>
                  <a:tcPr/>
                </a:tc>
                <a:tc gridSpan="5">
                  <a:txBody>
                    <a:bodyPr/>
                    <a:lstStyle/>
                    <a:p>
                      <a:pPr algn="ctr">
                        <a:lnSpc>
                          <a:spcPct val="107000"/>
                        </a:lnSpc>
                        <a:spcAft>
                          <a:spcPts val="0"/>
                        </a:spcAft>
                        <a:tabLst>
                          <a:tab pos="3060065" algn="ctr"/>
                          <a:tab pos="6120130" algn="r"/>
                        </a:tabLst>
                      </a:pPr>
                      <a:r>
                        <a:rPr lang="lt-LT" sz="1100">
                          <a:effectLst/>
                        </a:rPr>
                        <a:t>Mokyklos skyriai</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rowSpan="3">
                  <a:txBody>
                    <a:bodyPr/>
                    <a:lstStyle/>
                    <a:p>
                      <a:pPr algn="ctr">
                        <a:lnSpc>
                          <a:spcPct val="107000"/>
                        </a:lnSpc>
                        <a:spcAft>
                          <a:spcPts val="0"/>
                        </a:spcAft>
                        <a:tabLst>
                          <a:tab pos="3060065" algn="ctr"/>
                          <a:tab pos="6120130" algn="r"/>
                        </a:tabLst>
                      </a:pPr>
                      <a:r>
                        <a:rPr lang="lt-LT" sz="1100" dirty="0">
                          <a:effectLst/>
                        </a:rPr>
                        <a:t>Mokinių skaičius</a:t>
                      </a:r>
                    </a:p>
                    <a:p>
                      <a:pPr algn="ctr">
                        <a:lnSpc>
                          <a:spcPct val="107000"/>
                        </a:lnSpc>
                        <a:spcAft>
                          <a:spcPts val="0"/>
                        </a:spcAft>
                        <a:tabLst>
                          <a:tab pos="3060065" algn="ctr"/>
                          <a:tab pos="6120130" algn="r"/>
                        </a:tabLst>
                      </a:pPr>
                      <a:r>
                        <a:rPr lang="lt-LT" sz="1100" dirty="0">
                          <a:effectLst/>
                        </a:rPr>
                        <a:t>iš viso</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extLst>
                  <a:ext uri="{0D108BD9-81ED-4DB2-BD59-A6C34878D82A}">
                    <a16:rowId xmlns:a16="http://schemas.microsoft.com/office/drawing/2014/main" val="3506473071"/>
                  </a:ext>
                </a:extLst>
              </a:tr>
              <a:tr h="151889">
                <a:tc vMerge="1">
                  <a:txBody>
                    <a:bodyPr/>
                    <a:lstStyle/>
                    <a:p>
                      <a:endParaRPr lang="lt-LT"/>
                    </a:p>
                  </a:txBody>
                  <a:tcPr/>
                </a:tc>
                <a:tc gridSpan="2" vMerge="1">
                  <a:txBody>
                    <a:bodyPr/>
                    <a:lstStyle/>
                    <a:p>
                      <a:endParaRPr lang="lt-LT"/>
                    </a:p>
                  </a:txBody>
                  <a:tcPr/>
                </a:tc>
                <a:tc hMerge="1" vMerge="1">
                  <a:txBody>
                    <a:bodyPr/>
                    <a:lstStyle/>
                    <a:p>
                      <a:endParaRPr lang="lt-LT"/>
                    </a:p>
                  </a:txBody>
                  <a:tcPr/>
                </a:tc>
                <a:tc>
                  <a:txBody>
                    <a:bodyPr/>
                    <a:lstStyle/>
                    <a:p>
                      <a:pPr algn="ctr">
                        <a:lnSpc>
                          <a:spcPct val="107000"/>
                        </a:lnSpc>
                        <a:spcAft>
                          <a:spcPts val="0"/>
                        </a:spcAft>
                        <a:tabLst>
                          <a:tab pos="3060065" algn="ctr"/>
                          <a:tab pos="6120130" algn="r"/>
                        </a:tabLst>
                      </a:pPr>
                      <a:r>
                        <a:rPr lang="lt-LT" sz="1100">
                          <a:effectLst/>
                        </a:rPr>
                        <a:t>Babtai</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gridSpan="2">
                  <a:txBody>
                    <a:bodyPr/>
                    <a:lstStyle/>
                    <a:p>
                      <a:pPr algn="ctr">
                        <a:lnSpc>
                          <a:spcPct val="107000"/>
                        </a:lnSpc>
                        <a:spcAft>
                          <a:spcPts val="0"/>
                        </a:spcAft>
                      </a:pPr>
                      <a:r>
                        <a:rPr lang="lt-LT" sz="1100">
                          <a:effectLst/>
                        </a:rPr>
                        <a:t>Raudondvaris</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hMerge="1">
                  <a:txBody>
                    <a:bodyPr/>
                    <a:lstStyle/>
                    <a:p>
                      <a:endParaRPr lang="lt-LT"/>
                    </a:p>
                  </a:txBody>
                  <a:tcPr/>
                </a:tc>
                <a:tc gridSpan="2">
                  <a:txBody>
                    <a:bodyPr/>
                    <a:lstStyle/>
                    <a:p>
                      <a:pPr algn="ctr">
                        <a:lnSpc>
                          <a:spcPct val="107000"/>
                        </a:lnSpc>
                        <a:spcAft>
                          <a:spcPts val="0"/>
                        </a:spcAft>
                        <a:tabLst>
                          <a:tab pos="3060065" algn="ctr"/>
                          <a:tab pos="6120130" algn="r"/>
                        </a:tabLst>
                      </a:pPr>
                      <a:r>
                        <a:rPr lang="lt-LT" sz="1100">
                          <a:effectLst/>
                        </a:rPr>
                        <a:t>Vilkija</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hMerge="1">
                  <a:txBody>
                    <a:bodyPr/>
                    <a:lstStyle/>
                    <a:p>
                      <a:endParaRPr lang="lt-LT"/>
                    </a:p>
                  </a:txBody>
                  <a:tcPr/>
                </a:tc>
                <a:tc vMerge="1">
                  <a:txBody>
                    <a:bodyPr/>
                    <a:lstStyle/>
                    <a:p>
                      <a:endParaRPr lang="lt-LT"/>
                    </a:p>
                  </a:txBody>
                  <a:tcPr/>
                </a:tc>
                <a:extLst>
                  <a:ext uri="{0D108BD9-81ED-4DB2-BD59-A6C34878D82A}">
                    <a16:rowId xmlns:a16="http://schemas.microsoft.com/office/drawing/2014/main" val="1991948026"/>
                  </a:ext>
                </a:extLst>
              </a:tr>
              <a:tr h="170190">
                <a:tc vMerge="1">
                  <a:txBody>
                    <a:bodyPr/>
                    <a:lstStyle/>
                    <a:p>
                      <a:endParaRPr lang="lt-LT"/>
                    </a:p>
                  </a:txBody>
                  <a:tcPr/>
                </a:tc>
                <a:tc>
                  <a:txBody>
                    <a:bodyPr/>
                    <a:lstStyle/>
                    <a:p>
                      <a:pPr>
                        <a:lnSpc>
                          <a:spcPct val="107000"/>
                        </a:lnSpc>
                        <a:spcAft>
                          <a:spcPts val="0"/>
                        </a:spcAft>
                        <a:tabLst>
                          <a:tab pos="3060065" algn="ctr"/>
                          <a:tab pos="6120130" algn="r"/>
                        </a:tabLst>
                      </a:pPr>
                      <a:r>
                        <a:rPr lang="lt-LT" sz="1100" dirty="0">
                          <a:effectLst/>
                        </a:rPr>
                        <a:t>Dailė</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gn="ctr">
                        <a:lnSpc>
                          <a:spcPct val="107000"/>
                        </a:lnSpc>
                        <a:spcAft>
                          <a:spcPts val="0"/>
                        </a:spcAft>
                        <a:tabLst>
                          <a:tab pos="3060065" algn="ctr"/>
                          <a:tab pos="6120130" algn="r"/>
                        </a:tabLst>
                      </a:pPr>
                      <a:r>
                        <a:rPr lang="lt-LT" sz="1100">
                          <a:effectLst/>
                        </a:rPr>
                        <a:t>Muzika</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gn="ctr">
                        <a:lnSpc>
                          <a:spcPct val="107000"/>
                        </a:lnSpc>
                        <a:spcAft>
                          <a:spcPts val="0"/>
                        </a:spcAft>
                        <a:tabLst>
                          <a:tab pos="3060065" algn="ctr"/>
                          <a:tab pos="6120130" algn="r"/>
                        </a:tabLst>
                      </a:pPr>
                      <a:r>
                        <a:rPr lang="lt-LT" sz="1100" dirty="0">
                          <a:effectLst/>
                        </a:rPr>
                        <a:t>Muzika</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gn="ctr">
                        <a:lnSpc>
                          <a:spcPct val="107000"/>
                        </a:lnSpc>
                        <a:spcAft>
                          <a:spcPts val="0"/>
                        </a:spcAft>
                        <a:tabLst>
                          <a:tab pos="3060065" algn="ctr"/>
                          <a:tab pos="6120130" algn="r"/>
                        </a:tabLst>
                      </a:pPr>
                      <a:r>
                        <a:rPr lang="lt-LT" sz="1100">
                          <a:effectLst/>
                        </a:rPr>
                        <a:t>Dailė</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gn="ctr">
                        <a:lnSpc>
                          <a:spcPct val="107000"/>
                        </a:lnSpc>
                        <a:spcAft>
                          <a:spcPts val="0"/>
                        </a:spcAft>
                        <a:tabLst>
                          <a:tab pos="3060065" algn="ctr"/>
                          <a:tab pos="6120130" algn="r"/>
                        </a:tabLst>
                      </a:pPr>
                      <a:r>
                        <a:rPr lang="lt-LT" sz="1100">
                          <a:effectLst/>
                        </a:rPr>
                        <a:t>Muzika</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gn="ctr">
                        <a:lnSpc>
                          <a:spcPct val="107000"/>
                        </a:lnSpc>
                        <a:spcAft>
                          <a:spcPts val="0"/>
                        </a:spcAft>
                        <a:tabLst>
                          <a:tab pos="3060065" algn="ctr"/>
                          <a:tab pos="6120130" algn="r"/>
                        </a:tabLst>
                      </a:pPr>
                      <a:r>
                        <a:rPr lang="lt-LT" sz="1100" dirty="0">
                          <a:effectLst/>
                        </a:rPr>
                        <a:t>Dailė</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gn="ctr">
                        <a:lnSpc>
                          <a:spcPct val="107000"/>
                        </a:lnSpc>
                        <a:spcAft>
                          <a:spcPts val="0"/>
                        </a:spcAft>
                        <a:tabLst>
                          <a:tab pos="3060065" algn="ctr"/>
                          <a:tab pos="6120130" algn="r"/>
                        </a:tabLst>
                      </a:pPr>
                      <a:r>
                        <a:rPr lang="lt-LT" sz="1100">
                          <a:effectLst/>
                        </a:rPr>
                        <a:t>Muzika</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vMerge="1">
                  <a:txBody>
                    <a:bodyPr/>
                    <a:lstStyle/>
                    <a:p>
                      <a:endParaRPr lang="lt-LT"/>
                    </a:p>
                  </a:txBody>
                  <a:tcPr/>
                </a:tc>
                <a:extLst>
                  <a:ext uri="{0D108BD9-81ED-4DB2-BD59-A6C34878D82A}">
                    <a16:rowId xmlns:a16="http://schemas.microsoft.com/office/drawing/2014/main" val="91845196"/>
                  </a:ext>
                </a:extLst>
              </a:tr>
              <a:tr h="141405">
                <a:tc>
                  <a:txBody>
                    <a:bodyPr/>
                    <a:lstStyle/>
                    <a:p>
                      <a:pPr>
                        <a:lnSpc>
                          <a:spcPct val="107000"/>
                        </a:lnSpc>
                        <a:spcAft>
                          <a:spcPts val="0"/>
                        </a:spcAft>
                        <a:tabLst>
                          <a:tab pos="3060065" algn="ctr"/>
                          <a:tab pos="6120130" algn="r"/>
                        </a:tabLst>
                      </a:pPr>
                      <a:r>
                        <a:rPr lang="lt-LT" sz="1100">
                          <a:effectLst/>
                        </a:rPr>
                        <a:t>Ankstyvojo amžiaus meninio ugdymo programa</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31</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10</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2</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43</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extLst>
                  <a:ext uri="{0D108BD9-81ED-4DB2-BD59-A6C34878D82A}">
                    <a16:rowId xmlns:a16="http://schemas.microsoft.com/office/drawing/2014/main" val="954612059"/>
                  </a:ext>
                </a:extLst>
              </a:tr>
              <a:tr h="141405">
                <a:tc>
                  <a:txBody>
                    <a:bodyPr/>
                    <a:lstStyle/>
                    <a:p>
                      <a:pPr>
                        <a:lnSpc>
                          <a:spcPct val="107000"/>
                        </a:lnSpc>
                        <a:spcAft>
                          <a:spcPts val="0"/>
                        </a:spcAft>
                        <a:tabLst>
                          <a:tab pos="3060065" algn="ctr"/>
                          <a:tab pos="6120130" algn="r"/>
                        </a:tabLst>
                      </a:pPr>
                      <a:r>
                        <a:rPr lang="lt-LT" sz="1100">
                          <a:effectLst/>
                        </a:rPr>
                        <a:t>Pradinio meninio ugdymo programa</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45</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151</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dirty="0">
                          <a:effectLst/>
                        </a:rPr>
                        <a:t>22</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dirty="0">
                          <a:effectLst/>
                        </a:rPr>
                        <a:t>37</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90</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15</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13</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373</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extLst>
                  <a:ext uri="{0D108BD9-81ED-4DB2-BD59-A6C34878D82A}">
                    <a16:rowId xmlns:a16="http://schemas.microsoft.com/office/drawing/2014/main" val="416506459"/>
                  </a:ext>
                </a:extLst>
              </a:tr>
              <a:tr h="141405">
                <a:tc>
                  <a:txBody>
                    <a:bodyPr/>
                    <a:lstStyle/>
                    <a:p>
                      <a:pPr>
                        <a:lnSpc>
                          <a:spcPct val="107000"/>
                        </a:lnSpc>
                        <a:spcAft>
                          <a:spcPts val="0"/>
                        </a:spcAft>
                        <a:tabLst>
                          <a:tab pos="3060065" algn="ctr"/>
                          <a:tab pos="6120130" algn="r"/>
                        </a:tabLst>
                      </a:pPr>
                      <a:r>
                        <a:rPr lang="lt-LT" sz="1100">
                          <a:effectLst/>
                        </a:rPr>
                        <a:t>Pagrindinio meninio ugdymo programa</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93</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117</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9</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28</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35</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15</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5</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302</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extLst>
                  <a:ext uri="{0D108BD9-81ED-4DB2-BD59-A6C34878D82A}">
                    <a16:rowId xmlns:a16="http://schemas.microsoft.com/office/drawing/2014/main" val="3798124240"/>
                  </a:ext>
                </a:extLst>
              </a:tr>
              <a:tr h="141405">
                <a:tc>
                  <a:txBody>
                    <a:bodyPr/>
                    <a:lstStyle/>
                    <a:p>
                      <a:pPr>
                        <a:lnSpc>
                          <a:spcPct val="107000"/>
                        </a:lnSpc>
                        <a:spcAft>
                          <a:spcPts val="0"/>
                        </a:spcAft>
                        <a:tabLst>
                          <a:tab pos="3060065" algn="ctr"/>
                          <a:tab pos="6120130" algn="r"/>
                        </a:tabLst>
                      </a:pPr>
                      <a:r>
                        <a:rPr lang="lt-LT" sz="1100">
                          <a:effectLst/>
                        </a:rPr>
                        <a:t>Išplėstinio meninio ugdymo programa</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dirty="0">
                          <a:effectLst/>
                        </a:rPr>
                        <a:t>-</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24</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5</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3</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1</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33</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extLst>
                  <a:ext uri="{0D108BD9-81ED-4DB2-BD59-A6C34878D82A}">
                    <a16:rowId xmlns:a16="http://schemas.microsoft.com/office/drawing/2014/main" val="3689606459"/>
                  </a:ext>
                </a:extLst>
              </a:tr>
              <a:tr h="141405">
                <a:tc>
                  <a:txBody>
                    <a:bodyPr/>
                    <a:lstStyle/>
                    <a:p>
                      <a:pPr>
                        <a:lnSpc>
                          <a:spcPct val="107000"/>
                        </a:lnSpc>
                        <a:spcAft>
                          <a:spcPts val="0"/>
                        </a:spcAft>
                        <a:tabLst>
                          <a:tab pos="3060065" algn="ctr"/>
                          <a:tab pos="6120130" algn="r"/>
                        </a:tabLst>
                      </a:pPr>
                      <a:r>
                        <a:rPr lang="lt-LT" sz="1100">
                          <a:effectLst/>
                        </a:rPr>
                        <a:t>Mėgėjų ugdymo programa</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26</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22</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1</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49</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extLst>
                  <a:ext uri="{0D108BD9-81ED-4DB2-BD59-A6C34878D82A}">
                    <a16:rowId xmlns:a16="http://schemas.microsoft.com/office/drawing/2014/main" val="786035104"/>
                  </a:ext>
                </a:extLst>
              </a:tr>
              <a:tr h="293186">
                <a:tc>
                  <a:txBody>
                    <a:bodyPr/>
                    <a:lstStyle/>
                    <a:p>
                      <a:pPr>
                        <a:lnSpc>
                          <a:spcPct val="107000"/>
                        </a:lnSpc>
                        <a:spcAft>
                          <a:spcPts val="0"/>
                        </a:spcAft>
                        <a:tabLst>
                          <a:tab pos="3060065" algn="ctr"/>
                          <a:tab pos="6120130" algn="r"/>
                        </a:tabLst>
                      </a:pPr>
                      <a:r>
                        <a:rPr lang="lt-LT" sz="1100" dirty="0">
                          <a:effectLst/>
                        </a:rPr>
                        <a:t>Mokinių skaičius Garliavos meno mokykloje ir jos skyriuose pagal vykdomas programas    </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138</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dirty="0">
                          <a:effectLst/>
                        </a:rPr>
                        <a:t>349</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dirty="0">
                          <a:effectLst/>
                        </a:rPr>
                        <a:t>31</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70</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160</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32</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a:effectLst/>
                        </a:rPr>
                        <a:t>20</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tc>
                  <a:txBody>
                    <a:bodyPr/>
                    <a:lstStyle/>
                    <a:p>
                      <a:pPr>
                        <a:lnSpc>
                          <a:spcPct val="107000"/>
                        </a:lnSpc>
                        <a:spcAft>
                          <a:spcPts val="0"/>
                        </a:spcAft>
                        <a:tabLst>
                          <a:tab pos="3060065" algn="ctr"/>
                          <a:tab pos="6120130" algn="r"/>
                        </a:tabLst>
                      </a:pPr>
                      <a:r>
                        <a:rPr lang="lt-LT" sz="1100" dirty="0">
                          <a:effectLst/>
                        </a:rPr>
                        <a:t>800</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35" marR="65635" marT="0" marB="0"/>
                </a:tc>
                <a:extLst>
                  <a:ext uri="{0D108BD9-81ED-4DB2-BD59-A6C34878D82A}">
                    <a16:rowId xmlns:a16="http://schemas.microsoft.com/office/drawing/2014/main" val="1250258679"/>
                  </a:ext>
                </a:extLst>
              </a:tr>
            </a:tbl>
          </a:graphicData>
        </a:graphic>
      </p:graphicFrame>
      <p:sp>
        <p:nvSpPr>
          <p:cNvPr id="15" name="Rectangle 2"/>
          <p:cNvSpPr>
            <a:spLocks noChangeArrowheads="1"/>
          </p:cNvSpPr>
          <p:nvPr/>
        </p:nvSpPr>
        <p:spPr bwMode="auto">
          <a:xfrm>
            <a:off x="255490" y="2395126"/>
            <a:ext cx="11564474"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1pPr>
            <a:lvl2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2pPr>
            <a:lvl3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3pPr>
            <a:lvl4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4pPr>
            <a:lvl5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5pPr>
            <a:lvl6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6pPr>
            <a:lvl7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7pPr>
            <a:lvl8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8pPr>
            <a:lvl9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r>
              <a:rPr kumimoji="0" lang="lt-LT" altLang="lt-LT" sz="14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Mokiniai</a:t>
            </a:r>
            <a:endParaRPr lang="lt-LT" altLang="lt-LT" sz="1400" dirty="0"/>
          </a:p>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r>
              <a:rPr kumimoji="0" lang="lt-LT" altLang="zh-CN" sz="14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Mokinių skaičius Garliavos meno mokykloje ir jos skyriuose</a:t>
            </a:r>
            <a:endParaRPr kumimoji="0" lang="lt-LT" altLang="zh-CN" sz="1400" b="0" i="0" u="none" strike="noStrike" cap="none" normalizeH="0" baseline="0" dirty="0" smtClean="0">
              <a:ln>
                <a:noFill/>
              </a:ln>
              <a:solidFill>
                <a:schemeClr val="tx1"/>
              </a:solidFill>
              <a:effectLst/>
            </a:endParaRPr>
          </a:p>
          <a:p>
            <a:pPr defTabSz="914400"/>
            <a:endParaRPr lang="lt-LT" altLang="zh-CN" sz="800" dirty="0">
              <a:solidFill>
                <a:prstClr val="black"/>
              </a:solidFill>
            </a:endParaRPr>
          </a:p>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endParaRPr kumimoji="0" lang="lt-LT" altLang="zh-CN" sz="800" b="0" i="0" u="none" strike="noStrike" cap="none" normalizeH="0" baseline="0" dirty="0" smtClean="0">
              <a:ln>
                <a:noFill/>
              </a:ln>
              <a:solidFill>
                <a:schemeClr val="tx1"/>
              </a:solidFill>
              <a:effectLst/>
            </a:endParaRPr>
          </a:p>
        </p:txBody>
      </p:sp>
      <p:sp>
        <p:nvSpPr>
          <p:cNvPr id="16" name="Stačiakampis 15"/>
          <p:cNvSpPr/>
          <p:nvPr/>
        </p:nvSpPr>
        <p:spPr>
          <a:xfrm>
            <a:off x="255490" y="4093619"/>
            <a:ext cx="11456898" cy="584775"/>
          </a:xfrm>
          <a:prstGeom prst="rect">
            <a:avLst/>
          </a:prstGeom>
        </p:spPr>
        <p:txBody>
          <a:bodyPr wrap="square">
            <a:spAutoFit/>
          </a:bodyPr>
          <a:lstStyle/>
          <a:p>
            <a:pPr lvl="0" defTabSz="914400" eaLnBrk="0" fontAlgn="base" hangingPunct="0">
              <a:spcBef>
                <a:spcPct val="0"/>
              </a:spcBef>
              <a:spcAft>
                <a:spcPct val="0"/>
              </a:spcAft>
              <a:tabLst>
                <a:tab pos="3060700" algn="ctr"/>
                <a:tab pos="6119813" algn="r"/>
              </a:tabLst>
            </a:pPr>
            <a:r>
              <a:rPr lang="lt-LT" altLang="zh-CN" sz="1400" dirty="0" smtClean="0">
                <a:solidFill>
                  <a:prstClr val="black"/>
                </a:solidFill>
                <a:latin typeface="Times New Roman" panose="02020603050405020304" pitchFamily="18" charset="0"/>
                <a:ea typeface="SimSun" panose="02010600030101010101" pitchFamily="2" charset="-122"/>
                <a:cs typeface="Times New Roman" panose="02020603050405020304" pitchFamily="18" charset="0"/>
              </a:rPr>
              <a:t>     Vykdomos </a:t>
            </a:r>
            <a:r>
              <a:rPr lang="lt-LT" altLang="zh-CN" sz="1400" dirty="0">
                <a:solidFill>
                  <a:prstClr val="black"/>
                </a:solidFill>
                <a:latin typeface="Times New Roman" panose="02020603050405020304" pitchFamily="18" charset="0"/>
                <a:ea typeface="SimSun" panose="02010600030101010101" pitchFamily="2" charset="-122"/>
                <a:cs typeface="Times New Roman" panose="02020603050405020304" pitchFamily="18" charset="0"/>
              </a:rPr>
              <a:t>ugdymo programos ir mokinių skaičius </a:t>
            </a:r>
            <a:endParaRPr lang="lt-LT" altLang="zh-CN" sz="1400" dirty="0">
              <a:solidFill>
                <a:prstClr val="black"/>
              </a:solidFill>
            </a:endParaRPr>
          </a:p>
          <a:p>
            <a:pPr lvl="0" defTabSz="914400" eaLnBrk="0" fontAlgn="base" hangingPunct="0">
              <a:spcBef>
                <a:spcPct val="0"/>
              </a:spcBef>
              <a:spcAft>
                <a:spcPct val="0"/>
              </a:spcAft>
              <a:tabLst>
                <a:tab pos="3060700" algn="ctr"/>
                <a:tab pos="6119813" algn="r"/>
              </a:tabLst>
            </a:pPr>
            <a:endParaRPr lang="lt-LT" altLang="zh-CN" dirty="0">
              <a:solidFill>
                <a:prstClr val="black"/>
              </a:solidFill>
              <a:latin typeface="Arial" panose="020B0604020202020204" pitchFamily="34" charset="0"/>
            </a:endParaRPr>
          </a:p>
        </p:txBody>
      </p:sp>
    </p:spTree>
    <p:extLst>
      <p:ext uri="{BB962C8B-B14F-4D97-AF65-F5344CB8AC3E}">
        <p14:creationId xmlns:p14="http://schemas.microsoft.com/office/powerpoint/2010/main" val="630639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urinio vietos rezervavimo ženklas 2"/>
          <p:cNvGraphicFramePr>
            <a:graphicFrameLocks noGrp="1"/>
          </p:cNvGraphicFramePr>
          <p:nvPr>
            <p:ph idx="1"/>
            <p:extLst>
              <p:ext uri="{D42A27DB-BD31-4B8C-83A1-F6EECF244321}">
                <p14:modId xmlns:p14="http://schemas.microsoft.com/office/powerpoint/2010/main" val="2897594504"/>
              </p:ext>
            </p:extLst>
          </p:nvPr>
        </p:nvGraphicFramePr>
        <p:xfrm>
          <a:off x="761680" y="1187200"/>
          <a:ext cx="10872428" cy="1660347"/>
        </p:xfrm>
        <a:graphic>
          <a:graphicData uri="http://schemas.openxmlformats.org/drawingml/2006/table">
            <a:tbl>
              <a:tblPr firstRow="1" firstCol="1" lastRow="1" lastCol="1" bandRow="1" bandCol="1">
                <a:tableStyleId>{5C22544A-7EE6-4342-B048-85BDC9FD1C3A}</a:tableStyleId>
              </a:tblPr>
              <a:tblGrid>
                <a:gridCol w="471607">
                  <a:extLst>
                    <a:ext uri="{9D8B030D-6E8A-4147-A177-3AD203B41FA5}">
                      <a16:colId xmlns:a16="http://schemas.microsoft.com/office/drawing/2014/main" val="3239742292"/>
                    </a:ext>
                  </a:extLst>
                </a:gridCol>
                <a:gridCol w="860890">
                  <a:extLst>
                    <a:ext uri="{9D8B030D-6E8A-4147-A177-3AD203B41FA5}">
                      <a16:colId xmlns:a16="http://schemas.microsoft.com/office/drawing/2014/main" val="1212383503"/>
                    </a:ext>
                  </a:extLst>
                </a:gridCol>
                <a:gridCol w="860890">
                  <a:extLst>
                    <a:ext uri="{9D8B030D-6E8A-4147-A177-3AD203B41FA5}">
                      <a16:colId xmlns:a16="http://schemas.microsoft.com/office/drawing/2014/main" val="485381610"/>
                    </a:ext>
                  </a:extLst>
                </a:gridCol>
                <a:gridCol w="860890">
                  <a:extLst>
                    <a:ext uri="{9D8B030D-6E8A-4147-A177-3AD203B41FA5}">
                      <a16:colId xmlns:a16="http://schemas.microsoft.com/office/drawing/2014/main" val="2434074883"/>
                    </a:ext>
                  </a:extLst>
                </a:gridCol>
                <a:gridCol w="721393">
                  <a:extLst>
                    <a:ext uri="{9D8B030D-6E8A-4147-A177-3AD203B41FA5}">
                      <a16:colId xmlns:a16="http://schemas.microsoft.com/office/drawing/2014/main" val="3868956219"/>
                    </a:ext>
                  </a:extLst>
                </a:gridCol>
                <a:gridCol w="856903">
                  <a:extLst>
                    <a:ext uri="{9D8B030D-6E8A-4147-A177-3AD203B41FA5}">
                      <a16:colId xmlns:a16="http://schemas.microsoft.com/office/drawing/2014/main" val="4219310841"/>
                    </a:ext>
                  </a:extLst>
                </a:gridCol>
                <a:gridCol w="1516122">
                  <a:extLst>
                    <a:ext uri="{9D8B030D-6E8A-4147-A177-3AD203B41FA5}">
                      <a16:colId xmlns:a16="http://schemas.microsoft.com/office/drawing/2014/main" val="3247027166"/>
                    </a:ext>
                  </a:extLst>
                </a:gridCol>
                <a:gridCol w="1694678">
                  <a:extLst>
                    <a:ext uri="{9D8B030D-6E8A-4147-A177-3AD203B41FA5}">
                      <a16:colId xmlns:a16="http://schemas.microsoft.com/office/drawing/2014/main" val="3580446978"/>
                    </a:ext>
                  </a:extLst>
                </a:gridCol>
                <a:gridCol w="1507480">
                  <a:extLst>
                    <a:ext uri="{9D8B030D-6E8A-4147-A177-3AD203B41FA5}">
                      <a16:colId xmlns:a16="http://schemas.microsoft.com/office/drawing/2014/main" val="1544364919"/>
                    </a:ext>
                  </a:extLst>
                </a:gridCol>
                <a:gridCol w="1521575">
                  <a:extLst>
                    <a:ext uri="{9D8B030D-6E8A-4147-A177-3AD203B41FA5}">
                      <a16:colId xmlns:a16="http://schemas.microsoft.com/office/drawing/2014/main" val="3653629016"/>
                    </a:ext>
                  </a:extLst>
                </a:gridCol>
              </a:tblGrid>
              <a:tr h="532083">
                <a:tc rowSpan="4">
                  <a:txBody>
                    <a:bodyPr/>
                    <a:lstStyle/>
                    <a:p>
                      <a:pPr>
                        <a:spcAft>
                          <a:spcPts val="0"/>
                        </a:spcAft>
                      </a:pPr>
                      <a:r>
                        <a:rPr lang="lt-LT" sz="1200">
                          <a:effectLst/>
                        </a:rPr>
                        <a:t> </a:t>
                      </a:r>
                      <a:endParaRPr lang="lt-LT" sz="1200">
                        <a:effectLst/>
                        <a:latin typeface="Times New Roman" panose="02020603050405020304" pitchFamily="18" charset="0"/>
                        <a:ea typeface="SimSun" panose="02010600030101010101" pitchFamily="2" charset="-122"/>
                      </a:endParaRPr>
                    </a:p>
                  </a:txBody>
                  <a:tcPr marL="68580" marR="68580" marT="0" marB="0"/>
                </a:tc>
                <a:tc gridSpan="7">
                  <a:txBody>
                    <a:bodyPr/>
                    <a:lstStyle/>
                    <a:p>
                      <a:pPr algn="ctr">
                        <a:spcAft>
                          <a:spcPts val="0"/>
                        </a:spcAft>
                      </a:pPr>
                      <a:r>
                        <a:rPr lang="lt-LT" sz="1200" dirty="0">
                          <a:effectLst/>
                        </a:rPr>
                        <a:t>Mokinių, gyvenančių Kauno rajone ir lankančių Garliavos meno mokyklą ar jos skyrių, skaičius</a:t>
                      </a:r>
                      <a:endParaRPr lang="lt-LT" sz="12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gridSpan="2">
                  <a:txBody>
                    <a:bodyPr/>
                    <a:lstStyle/>
                    <a:p>
                      <a:pPr algn="ctr">
                        <a:spcAft>
                          <a:spcPts val="0"/>
                        </a:spcAft>
                      </a:pPr>
                      <a:r>
                        <a:rPr lang="lt-LT" sz="1200">
                          <a:effectLst/>
                        </a:rPr>
                        <a:t>Mokinių, gyvenančių Kauno mieste ir lankančių Garliavos meno mokyklą, skaičius</a:t>
                      </a:r>
                      <a:endParaRPr lang="lt-LT" sz="12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lt-LT"/>
                    </a:p>
                  </a:txBody>
                  <a:tcPr/>
                </a:tc>
                <a:extLst>
                  <a:ext uri="{0D108BD9-81ED-4DB2-BD59-A6C34878D82A}">
                    <a16:rowId xmlns:a16="http://schemas.microsoft.com/office/drawing/2014/main" val="1033228858"/>
                  </a:ext>
                </a:extLst>
              </a:tr>
              <a:tr h="354722">
                <a:tc vMerge="1">
                  <a:txBody>
                    <a:bodyPr/>
                    <a:lstStyle/>
                    <a:p>
                      <a:endParaRPr lang="lt-LT"/>
                    </a:p>
                  </a:txBody>
                  <a:tcPr/>
                </a:tc>
                <a:tc gridSpan="2">
                  <a:txBody>
                    <a:bodyPr/>
                    <a:lstStyle/>
                    <a:p>
                      <a:pPr algn="ctr">
                        <a:spcAft>
                          <a:spcPts val="0"/>
                        </a:spcAft>
                      </a:pPr>
                      <a:r>
                        <a:rPr lang="lt-LT" sz="1200">
                          <a:effectLst/>
                        </a:rPr>
                        <a:t>Garliavos meno mokykla</a:t>
                      </a:r>
                      <a:endParaRPr lang="lt-LT" sz="12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lt-LT"/>
                    </a:p>
                  </a:txBody>
                  <a:tcPr/>
                </a:tc>
                <a:tc>
                  <a:txBody>
                    <a:bodyPr/>
                    <a:lstStyle/>
                    <a:p>
                      <a:pPr algn="ctr">
                        <a:spcAft>
                          <a:spcPts val="0"/>
                        </a:spcAft>
                      </a:pPr>
                      <a:r>
                        <a:rPr lang="lt-LT" sz="1200" dirty="0">
                          <a:effectLst/>
                        </a:rPr>
                        <a:t>Babtai </a:t>
                      </a:r>
                      <a:endParaRPr lang="lt-LT" sz="1200" dirty="0">
                        <a:effectLst/>
                        <a:latin typeface="Times New Roman" panose="02020603050405020304" pitchFamily="18" charset="0"/>
                        <a:ea typeface="SimSun" panose="02010600030101010101" pitchFamily="2" charset="-122"/>
                      </a:endParaRPr>
                    </a:p>
                  </a:txBody>
                  <a:tcPr marL="68580" marR="68580" marT="0" marB="0"/>
                </a:tc>
                <a:tc gridSpan="2">
                  <a:txBody>
                    <a:bodyPr/>
                    <a:lstStyle/>
                    <a:p>
                      <a:pPr algn="ctr">
                        <a:spcAft>
                          <a:spcPts val="0"/>
                        </a:spcAft>
                      </a:pPr>
                      <a:r>
                        <a:rPr lang="lt-LT" sz="1200">
                          <a:effectLst/>
                        </a:rPr>
                        <a:t>Raudondvaris</a:t>
                      </a:r>
                      <a:endParaRPr lang="lt-LT" sz="12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lt-LT"/>
                    </a:p>
                  </a:txBody>
                  <a:tcPr/>
                </a:tc>
                <a:tc gridSpan="2">
                  <a:txBody>
                    <a:bodyPr/>
                    <a:lstStyle/>
                    <a:p>
                      <a:pPr algn="ctr">
                        <a:spcAft>
                          <a:spcPts val="0"/>
                        </a:spcAft>
                      </a:pPr>
                      <a:r>
                        <a:rPr lang="lt-LT" sz="1200" dirty="0">
                          <a:effectLst/>
                        </a:rPr>
                        <a:t>Vilkija</a:t>
                      </a:r>
                      <a:endParaRPr lang="lt-LT" sz="12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lt-LT"/>
                    </a:p>
                  </a:txBody>
                  <a:tcPr/>
                </a:tc>
                <a:tc gridSpan="2">
                  <a:txBody>
                    <a:bodyPr/>
                    <a:lstStyle/>
                    <a:p>
                      <a:pPr algn="ctr">
                        <a:spcAft>
                          <a:spcPts val="0"/>
                        </a:spcAft>
                      </a:pPr>
                      <a:r>
                        <a:rPr lang="lt-LT" sz="1200" dirty="0">
                          <a:effectLst/>
                        </a:rPr>
                        <a:t>Garliavos meno mokykla</a:t>
                      </a:r>
                      <a:endParaRPr lang="lt-LT" sz="12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lt-LT"/>
                    </a:p>
                  </a:txBody>
                  <a:tcPr/>
                </a:tc>
                <a:extLst>
                  <a:ext uri="{0D108BD9-81ED-4DB2-BD59-A6C34878D82A}">
                    <a16:rowId xmlns:a16="http://schemas.microsoft.com/office/drawing/2014/main" val="2528511753"/>
                  </a:ext>
                </a:extLst>
              </a:tr>
              <a:tr h="197307">
                <a:tc vMerge="1">
                  <a:txBody>
                    <a:bodyPr/>
                    <a:lstStyle/>
                    <a:p>
                      <a:endParaRPr lang="lt-LT"/>
                    </a:p>
                  </a:txBody>
                  <a:tcPr/>
                </a:tc>
                <a:tc>
                  <a:txBody>
                    <a:bodyPr/>
                    <a:lstStyle/>
                    <a:p>
                      <a:pPr algn="ctr">
                        <a:spcAft>
                          <a:spcPts val="0"/>
                        </a:spcAft>
                      </a:pPr>
                      <a:r>
                        <a:rPr lang="lt-LT" sz="1200">
                          <a:effectLst/>
                        </a:rPr>
                        <a:t>Muzika</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spcAft>
                          <a:spcPts val="0"/>
                        </a:spcAft>
                      </a:pPr>
                      <a:r>
                        <a:rPr lang="lt-LT" sz="1200" dirty="0">
                          <a:effectLst/>
                        </a:rPr>
                        <a:t>Dailė</a:t>
                      </a:r>
                      <a:endParaRPr lang="lt-LT"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spcAft>
                          <a:spcPts val="0"/>
                        </a:spcAft>
                      </a:pPr>
                      <a:r>
                        <a:rPr lang="lt-LT" sz="1200">
                          <a:effectLst/>
                        </a:rPr>
                        <a:t>Muzika</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spcAft>
                          <a:spcPts val="0"/>
                        </a:spcAft>
                      </a:pPr>
                      <a:r>
                        <a:rPr lang="lt-LT" sz="1200" dirty="0">
                          <a:effectLst/>
                        </a:rPr>
                        <a:t>Muzika</a:t>
                      </a:r>
                      <a:endParaRPr lang="lt-LT"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spcAft>
                          <a:spcPts val="0"/>
                        </a:spcAft>
                      </a:pPr>
                      <a:r>
                        <a:rPr lang="lt-LT" sz="1200">
                          <a:effectLst/>
                        </a:rPr>
                        <a:t>Dailė</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spcAft>
                          <a:spcPts val="0"/>
                        </a:spcAft>
                      </a:pPr>
                      <a:r>
                        <a:rPr lang="lt-LT" sz="1200" dirty="0">
                          <a:effectLst/>
                        </a:rPr>
                        <a:t>Muzika</a:t>
                      </a:r>
                      <a:endParaRPr lang="lt-LT"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spcAft>
                          <a:spcPts val="0"/>
                        </a:spcAft>
                      </a:pPr>
                      <a:r>
                        <a:rPr lang="lt-LT" sz="1200">
                          <a:effectLst/>
                        </a:rPr>
                        <a:t>Dailė</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spcAft>
                          <a:spcPts val="0"/>
                        </a:spcAft>
                      </a:pPr>
                      <a:r>
                        <a:rPr lang="lt-LT" sz="1200" dirty="0">
                          <a:effectLst/>
                        </a:rPr>
                        <a:t>Muzika</a:t>
                      </a:r>
                      <a:endParaRPr lang="lt-LT"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spcAft>
                          <a:spcPts val="0"/>
                        </a:spcAft>
                      </a:pPr>
                      <a:r>
                        <a:rPr lang="lt-LT" sz="1200" dirty="0">
                          <a:effectLst/>
                        </a:rPr>
                        <a:t>Dailė</a:t>
                      </a:r>
                      <a:endParaRPr lang="lt-LT"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862079026"/>
                  </a:ext>
                </a:extLst>
              </a:tr>
              <a:tr h="177361">
                <a:tc vMerge="1">
                  <a:txBody>
                    <a:bodyPr/>
                    <a:lstStyle/>
                    <a:p>
                      <a:endParaRPr lang="lt-LT"/>
                    </a:p>
                  </a:txBody>
                  <a:tcPr/>
                </a:tc>
                <a:tc>
                  <a:txBody>
                    <a:bodyPr/>
                    <a:lstStyle/>
                    <a:p>
                      <a:pPr>
                        <a:spcAft>
                          <a:spcPts val="0"/>
                        </a:spcAft>
                      </a:pPr>
                      <a:r>
                        <a:rPr lang="lt-LT" sz="1200">
                          <a:effectLst/>
                        </a:rPr>
                        <a:t>354</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a:effectLst/>
                        </a:rPr>
                        <a:t>133</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a:effectLst/>
                        </a:rPr>
                        <a:t>31</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a:effectLst/>
                        </a:rPr>
                        <a:t>160</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a:effectLst/>
                        </a:rPr>
                        <a:t>70</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a:effectLst/>
                        </a:rPr>
                        <a:t>32</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a:effectLst/>
                        </a:rPr>
                        <a:t>20</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a:effectLst/>
                        </a:rPr>
                        <a:t>30</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a:effectLst/>
                        </a:rPr>
                        <a:t>5</a:t>
                      </a:r>
                      <a:endParaRPr lang="lt-LT"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3409983281"/>
                  </a:ext>
                </a:extLst>
              </a:tr>
              <a:tr h="177361">
                <a:tc>
                  <a:txBody>
                    <a:bodyPr/>
                    <a:lstStyle/>
                    <a:p>
                      <a:pPr>
                        <a:spcAft>
                          <a:spcPts val="0"/>
                        </a:spcAft>
                      </a:pPr>
                      <a:r>
                        <a:rPr lang="lt-LT" sz="1200">
                          <a:effectLst/>
                        </a:rPr>
                        <a:t>Iš viso</a:t>
                      </a:r>
                      <a:endParaRPr lang="lt-LT" sz="1200">
                        <a:effectLst/>
                        <a:latin typeface="Times New Roman" panose="02020603050405020304" pitchFamily="18" charset="0"/>
                        <a:ea typeface="SimSun" panose="02010600030101010101" pitchFamily="2" charset="-122"/>
                      </a:endParaRPr>
                    </a:p>
                  </a:txBody>
                  <a:tcPr marL="68580" marR="68580" marT="0" marB="0"/>
                </a:tc>
                <a:tc gridSpan="7">
                  <a:txBody>
                    <a:bodyPr/>
                    <a:lstStyle/>
                    <a:p>
                      <a:pPr algn="ctr">
                        <a:spcAft>
                          <a:spcPts val="0"/>
                        </a:spcAft>
                      </a:pPr>
                      <a:r>
                        <a:rPr lang="lt-LT" sz="1200" dirty="0">
                          <a:effectLst/>
                        </a:rPr>
                        <a:t>765</a:t>
                      </a:r>
                      <a:endParaRPr lang="lt-LT" sz="12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gridSpan="2">
                  <a:txBody>
                    <a:bodyPr/>
                    <a:lstStyle/>
                    <a:p>
                      <a:pPr>
                        <a:spcAft>
                          <a:spcPts val="0"/>
                        </a:spcAft>
                      </a:pPr>
                      <a:r>
                        <a:rPr lang="lt-LT" sz="1200" dirty="0">
                          <a:effectLst/>
                        </a:rPr>
                        <a:t>                                  35</a:t>
                      </a:r>
                      <a:endParaRPr lang="lt-LT" sz="12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lt-LT"/>
                    </a:p>
                  </a:txBody>
                  <a:tcPr/>
                </a:tc>
                <a:extLst>
                  <a:ext uri="{0D108BD9-81ED-4DB2-BD59-A6C34878D82A}">
                    <a16:rowId xmlns:a16="http://schemas.microsoft.com/office/drawing/2014/main" val="2680300577"/>
                  </a:ext>
                </a:extLst>
              </a:tr>
            </a:tbl>
          </a:graphicData>
        </a:graphic>
      </p:graphicFrame>
      <p:graphicFrame>
        <p:nvGraphicFramePr>
          <p:cNvPr id="9" name="Lentelė 8"/>
          <p:cNvGraphicFramePr>
            <a:graphicFrameLocks noGrp="1"/>
          </p:cNvGraphicFramePr>
          <p:nvPr>
            <p:extLst>
              <p:ext uri="{D42A27DB-BD31-4B8C-83A1-F6EECF244321}">
                <p14:modId xmlns:p14="http://schemas.microsoft.com/office/powerpoint/2010/main" val="3705401714"/>
              </p:ext>
            </p:extLst>
          </p:nvPr>
        </p:nvGraphicFramePr>
        <p:xfrm>
          <a:off x="761680" y="2876262"/>
          <a:ext cx="10872428" cy="548640"/>
        </p:xfrm>
        <a:graphic>
          <a:graphicData uri="http://schemas.openxmlformats.org/drawingml/2006/table">
            <a:tbl>
              <a:tblPr firstRow="1" firstCol="1" bandRow="1">
                <a:tableStyleId>{5C22544A-7EE6-4342-B048-85BDC9FD1C3A}</a:tableStyleId>
              </a:tblPr>
              <a:tblGrid>
                <a:gridCol w="10872428">
                  <a:extLst>
                    <a:ext uri="{9D8B030D-6E8A-4147-A177-3AD203B41FA5}">
                      <a16:colId xmlns:a16="http://schemas.microsoft.com/office/drawing/2014/main" val="795924259"/>
                    </a:ext>
                  </a:extLst>
                </a:gridCol>
              </a:tblGrid>
              <a:tr h="379881">
                <a:tc>
                  <a:txBody>
                    <a:bodyPr/>
                    <a:lstStyle/>
                    <a:p>
                      <a:pPr indent="13970">
                        <a:spcAft>
                          <a:spcPts val="0"/>
                        </a:spcAft>
                      </a:pPr>
                      <a:r>
                        <a:rPr lang="lt-LT" sz="1200" dirty="0">
                          <a:effectLst/>
                        </a:rPr>
                        <a:t>KOMENTARAS.  Mokyklą lanko  765  vaikai, mokiniai, jaunuoliai ir suaugę  iš Kauno rajono 57 gyvenviečių, kaimų, miestų, miestelių .</a:t>
                      </a:r>
                    </a:p>
                    <a:p>
                      <a:pPr>
                        <a:spcAft>
                          <a:spcPts val="0"/>
                        </a:spcAft>
                      </a:pPr>
                      <a:r>
                        <a:rPr lang="lt-LT" sz="1200" dirty="0">
                          <a:effectLst/>
                        </a:rPr>
                        <a:t> Iš Kauno miesto teritorijos - 35 mokiniai. Tai </a:t>
                      </a:r>
                      <a:r>
                        <a:rPr lang="lt-LT" sz="1200" dirty="0" err="1">
                          <a:effectLst/>
                        </a:rPr>
                        <a:t>Narsiečių</a:t>
                      </a:r>
                      <a:r>
                        <a:rPr lang="lt-LT" sz="1200" dirty="0">
                          <a:effectLst/>
                        </a:rPr>
                        <a:t> , Seniavos  rajonų  vaikai , kurie lanko Garliavos bendrojo ugdymo mokyklas. Ir  Kaniūkų rajono  vaikai, kurie lanko Raudondvario bendrojo ugdymo mokyklas.   </a:t>
                      </a:r>
                      <a:endParaRPr lang="lt-LT" sz="1200" dirty="0">
                        <a:effectLst/>
                        <a:latin typeface="Times New Roman" panose="02020603050405020304" pitchFamily="18" charset="0"/>
                        <a:ea typeface="SimSun" panose="02010600030101010101" pitchFamily="2" charset="-122"/>
                      </a:endParaRPr>
                    </a:p>
                  </a:txBody>
                  <a:tcPr marL="66131" marR="66131" marT="0" marB="0"/>
                </a:tc>
                <a:extLst>
                  <a:ext uri="{0D108BD9-81ED-4DB2-BD59-A6C34878D82A}">
                    <a16:rowId xmlns:a16="http://schemas.microsoft.com/office/drawing/2014/main" val="2231874609"/>
                  </a:ext>
                </a:extLst>
              </a:tr>
            </a:tbl>
          </a:graphicData>
        </a:graphic>
      </p:graphicFrame>
      <p:sp>
        <p:nvSpPr>
          <p:cNvPr id="10" name="Rectangle 1"/>
          <p:cNvSpPr>
            <a:spLocks noChangeArrowheads="1"/>
          </p:cNvSpPr>
          <p:nvPr/>
        </p:nvSpPr>
        <p:spPr bwMode="auto">
          <a:xfrm>
            <a:off x="1578589" y="465211"/>
            <a:ext cx="5747407"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42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4288" algn="l" defTabSz="914400" rtl="0" eaLnBrk="0" fontAlgn="base" latinLnBrk="0" hangingPunct="0">
              <a:lnSpc>
                <a:spcPct val="100000"/>
              </a:lnSpc>
              <a:spcBef>
                <a:spcPct val="0"/>
              </a:spcBef>
              <a:spcAft>
                <a:spcPct val="0"/>
              </a:spcAft>
              <a:buClrTx/>
              <a:buSzTx/>
              <a:buFontTx/>
              <a:buNone/>
              <a:tabLst/>
            </a:pPr>
            <a:r>
              <a:rPr kumimoji="0" lang="lt-LT" altLang="zh-CN" sz="14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Garliavos meno mokyklos ir jos skyrių lankymas pagal gyvenamą teritoriją</a:t>
            </a:r>
            <a:endParaRPr kumimoji="0" lang="lt-LT" altLang="zh-CN" sz="1400" b="0" i="0" u="none" strike="noStrike" cap="none" normalizeH="0" baseline="0" dirty="0" smtClean="0">
              <a:ln>
                <a:noFill/>
              </a:ln>
              <a:solidFill>
                <a:schemeClr val="tx1"/>
              </a:solidFill>
              <a:effectLst/>
            </a:endParaRPr>
          </a:p>
          <a:p>
            <a:pPr marL="0" marR="0" lvl="0" indent="14288" algn="l" defTabSz="914400" rtl="0" eaLnBrk="0" fontAlgn="base" latinLnBrk="0" hangingPunct="0">
              <a:lnSpc>
                <a:spcPct val="100000"/>
              </a:lnSpc>
              <a:spcBef>
                <a:spcPct val="0"/>
              </a:spcBef>
              <a:spcAft>
                <a:spcPct val="0"/>
              </a:spcAft>
              <a:buClrTx/>
              <a:buSzTx/>
              <a:buFontTx/>
              <a:buNone/>
              <a:tabLst/>
            </a:pPr>
            <a:endParaRPr kumimoji="0" lang="lt-LT" altLang="zh-CN" sz="1200" b="0" i="0" u="none" strike="noStrike" cap="none" normalizeH="0" baseline="0" dirty="0" smtClean="0">
              <a:ln>
                <a:noFill/>
              </a:ln>
              <a:solidFill>
                <a:schemeClr val="tx1"/>
              </a:solidFill>
              <a:effectLst/>
            </a:endParaRPr>
          </a:p>
        </p:txBody>
      </p:sp>
      <p:graphicFrame>
        <p:nvGraphicFramePr>
          <p:cNvPr id="11" name="Lentelė 10"/>
          <p:cNvGraphicFramePr>
            <a:graphicFrameLocks noGrp="1"/>
          </p:cNvGraphicFramePr>
          <p:nvPr>
            <p:extLst>
              <p:ext uri="{D42A27DB-BD31-4B8C-83A1-F6EECF244321}">
                <p14:modId xmlns:p14="http://schemas.microsoft.com/office/powerpoint/2010/main" val="3416152020"/>
              </p:ext>
            </p:extLst>
          </p:nvPr>
        </p:nvGraphicFramePr>
        <p:xfrm>
          <a:off x="761678" y="4096299"/>
          <a:ext cx="10872429" cy="1565656"/>
        </p:xfrm>
        <a:graphic>
          <a:graphicData uri="http://schemas.openxmlformats.org/drawingml/2006/table">
            <a:tbl>
              <a:tblPr firstRow="1" firstCol="1" lastRow="1" lastCol="1" bandRow="1" bandCol="1">
                <a:tableStyleId>{5C22544A-7EE6-4342-B048-85BDC9FD1C3A}</a:tableStyleId>
              </a:tblPr>
              <a:tblGrid>
                <a:gridCol w="1126710">
                  <a:extLst>
                    <a:ext uri="{9D8B030D-6E8A-4147-A177-3AD203B41FA5}">
                      <a16:colId xmlns:a16="http://schemas.microsoft.com/office/drawing/2014/main" val="2646694767"/>
                    </a:ext>
                  </a:extLst>
                </a:gridCol>
                <a:gridCol w="1044729">
                  <a:extLst>
                    <a:ext uri="{9D8B030D-6E8A-4147-A177-3AD203B41FA5}">
                      <a16:colId xmlns:a16="http://schemas.microsoft.com/office/drawing/2014/main" val="1972574130"/>
                    </a:ext>
                  </a:extLst>
                </a:gridCol>
                <a:gridCol w="1175319">
                  <a:extLst>
                    <a:ext uri="{9D8B030D-6E8A-4147-A177-3AD203B41FA5}">
                      <a16:colId xmlns:a16="http://schemas.microsoft.com/office/drawing/2014/main" val="136537655"/>
                    </a:ext>
                  </a:extLst>
                </a:gridCol>
                <a:gridCol w="1175319">
                  <a:extLst>
                    <a:ext uri="{9D8B030D-6E8A-4147-A177-3AD203B41FA5}">
                      <a16:colId xmlns:a16="http://schemas.microsoft.com/office/drawing/2014/main" val="2773825473"/>
                    </a:ext>
                  </a:extLst>
                </a:gridCol>
                <a:gridCol w="1175319">
                  <a:extLst>
                    <a:ext uri="{9D8B030D-6E8A-4147-A177-3AD203B41FA5}">
                      <a16:colId xmlns:a16="http://schemas.microsoft.com/office/drawing/2014/main" val="3936660333"/>
                    </a:ext>
                  </a:extLst>
                </a:gridCol>
                <a:gridCol w="1175319">
                  <a:extLst>
                    <a:ext uri="{9D8B030D-6E8A-4147-A177-3AD203B41FA5}">
                      <a16:colId xmlns:a16="http://schemas.microsoft.com/office/drawing/2014/main" val="1286913921"/>
                    </a:ext>
                  </a:extLst>
                </a:gridCol>
                <a:gridCol w="1043278">
                  <a:extLst>
                    <a:ext uri="{9D8B030D-6E8A-4147-A177-3AD203B41FA5}">
                      <a16:colId xmlns:a16="http://schemas.microsoft.com/office/drawing/2014/main" val="493379691"/>
                    </a:ext>
                  </a:extLst>
                </a:gridCol>
                <a:gridCol w="1043278">
                  <a:extLst>
                    <a:ext uri="{9D8B030D-6E8A-4147-A177-3AD203B41FA5}">
                      <a16:colId xmlns:a16="http://schemas.microsoft.com/office/drawing/2014/main" val="2106094227"/>
                    </a:ext>
                  </a:extLst>
                </a:gridCol>
                <a:gridCol w="840135">
                  <a:extLst>
                    <a:ext uri="{9D8B030D-6E8A-4147-A177-3AD203B41FA5}">
                      <a16:colId xmlns:a16="http://schemas.microsoft.com/office/drawing/2014/main" val="4275824511"/>
                    </a:ext>
                  </a:extLst>
                </a:gridCol>
                <a:gridCol w="1073023">
                  <a:extLst>
                    <a:ext uri="{9D8B030D-6E8A-4147-A177-3AD203B41FA5}">
                      <a16:colId xmlns:a16="http://schemas.microsoft.com/office/drawing/2014/main" val="661888746"/>
                    </a:ext>
                  </a:extLst>
                </a:gridCol>
              </a:tblGrid>
              <a:tr h="155310">
                <a:tc gridSpan="2">
                  <a:txBody>
                    <a:bodyPr/>
                    <a:lstStyle/>
                    <a:p>
                      <a:pPr algn="ctr">
                        <a:lnSpc>
                          <a:spcPct val="107000"/>
                        </a:lnSpc>
                        <a:spcAft>
                          <a:spcPts val="0"/>
                        </a:spcAft>
                      </a:pPr>
                      <a:r>
                        <a:rPr lang="lt-LT" sz="1200">
                          <a:effectLst/>
                        </a:rPr>
                        <a:t>Garliavos meno mokykla</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hMerge="1">
                  <a:txBody>
                    <a:bodyPr/>
                    <a:lstStyle/>
                    <a:p>
                      <a:endParaRPr lang="lt-LT"/>
                    </a:p>
                  </a:txBody>
                  <a:tcPr/>
                </a:tc>
                <a:tc gridSpan="6">
                  <a:txBody>
                    <a:bodyPr/>
                    <a:lstStyle/>
                    <a:p>
                      <a:pPr algn="ctr">
                        <a:lnSpc>
                          <a:spcPct val="107000"/>
                        </a:lnSpc>
                        <a:spcAft>
                          <a:spcPts val="0"/>
                        </a:spcAft>
                      </a:pPr>
                      <a:r>
                        <a:rPr lang="lt-LT" sz="1200" dirty="0">
                          <a:effectLst/>
                        </a:rPr>
                        <a:t>Mokyklos skyriai</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rowSpan="3">
                  <a:txBody>
                    <a:bodyPr/>
                    <a:lstStyle/>
                    <a:p>
                      <a:pPr algn="ctr">
                        <a:lnSpc>
                          <a:spcPct val="107000"/>
                        </a:lnSpc>
                        <a:spcAft>
                          <a:spcPts val="0"/>
                        </a:spcAft>
                        <a:tabLst>
                          <a:tab pos="3060065" algn="ctr"/>
                          <a:tab pos="6120130" algn="r"/>
                        </a:tabLst>
                      </a:pPr>
                      <a:r>
                        <a:rPr lang="lt-LT" sz="1200">
                          <a:effectLst/>
                        </a:rPr>
                        <a:t>Iš viso atleistų nuo mokesčio mokinių skaičius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rowSpan="3">
                  <a:txBody>
                    <a:bodyPr/>
                    <a:lstStyle/>
                    <a:p>
                      <a:pPr algn="ctr">
                        <a:lnSpc>
                          <a:spcPct val="107000"/>
                        </a:lnSpc>
                        <a:spcAft>
                          <a:spcPts val="0"/>
                        </a:spcAft>
                        <a:tabLst>
                          <a:tab pos="3060065" algn="ctr"/>
                          <a:tab pos="6120130" algn="r"/>
                        </a:tabLst>
                      </a:pPr>
                      <a:r>
                        <a:rPr lang="lt-LT" sz="1200" dirty="0">
                          <a:effectLst/>
                        </a:rPr>
                        <a:t>Mokinių skaičius (iš viso), kuriems sumažintas mokestis</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2903759136"/>
                  </a:ext>
                </a:extLst>
              </a:tr>
              <a:tr h="155364">
                <a:tc rowSpan="2">
                  <a:txBody>
                    <a:bodyPr/>
                    <a:lstStyle/>
                    <a:p>
                      <a:pPr algn="ctr">
                        <a:lnSpc>
                          <a:spcPct val="107000"/>
                        </a:lnSpc>
                        <a:spcAft>
                          <a:spcPts val="0"/>
                        </a:spcAft>
                      </a:pPr>
                      <a:r>
                        <a:rPr lang="lt-LT" sz="1200" dirty="0">
                          <a:effectLst/>
                        </a:rPr>
                        <a:t>Atleistų nuo mokesčio mokinių skaičius</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rowSpan="2">
                  <a:txBody>
                    <a:bodyPr/>
                    <a:lstStyle/>
                    <a:p>
                      <a:pPr algn="ctr">
                        <a:lnSpc>
                          <a:spcPct val="107000"/>
                        </a:lnSpc>
                        <a:spcAft>
                          <a:spcPts val="0"/>
                        </a:spcAft>
                      </a:pPr>
                      <a:r>
                        <a:rPr lang="lt-LT" sz="1200">
                          <a:effectLst/>
                        </a:rPr>
                        <a:t>Mokinių, kuriems sumažintas mokestis, skaičius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gridSpan="2">
                  <a:txBody>
                    <a:bodyPr/>
                    <a:lstStyle/>
                    <a:p>
                      <a:pPr algn="ctr">
                        <a:lnSpc>
                          <a:spcPct val="107000"/>
                        </a:lnSpc>
                        <a:spcAft>
                          <a:spcPts val="0"/>
                        </a:spcAft>
                        <a:tabLst>
                          <a:tab pos="3060065" algn="ctr"/>
                          <a:tab pos="6120130" algn="r"/>
                        </a:tabLst>
                      </a:pPr>
                      <a:r>
                        <a:rPr lang="lt-LT" sz="1200">
                          <a:effectLst/>
                        </a:rPr>
                        <a:t>Babtai</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hMerge="1">
                  <a:txBody>
                    <a:bodyPr/>
                    <a:lstStyle/>
                    <a:p>
                      <a:endParaRPr lang="lt-LT"/>
                    </a:p>
                  </a:txBody>
                  <a:tcPr/>
                </a:tc>
                <a:tc gridSpan="2">
                  <a:txBody>
                    <a:bodyPr/>
                    <a:lstStyle/>
                    <a:p>
                      <a:pPr algn="ctr">
                        <a:lnSpc>
                          <a:spcPct val="107000"/>
                        </a:lnSpc>
                        <a:spcAft>
                          <a:spcPts val="0"/>
                        </a:spcAft>
                        <a:tabLst>
                          <a:tab pos="3060065" algn="ctr"/>
                          <a:tab pos="6120130" algn="r"/>
                        </a:tabLst>
                      </a:pPr>
                      <a:r>
                        <a:rPr lang="lt-LT" sz="1200" dirty="0">
                          <a:effectLst/>
                        </a:rPr>
                        <a:t>Raudondvaris</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hMerge="1">
                  <a:txBody>
                    <a:bodyPr/>
                    <a:lstStyle/>
                    <a:p>
                      <a:endParaRPr lang="lt-LT"/>
                    </a:p>
                  </a:txBody>
                  <a:tcPr/>
                </a:tc>
                <a:tc gridSpan="2">
                  <a:txBody>
                    <a:bodyPr/>
                    <a:lstStyle/>
                    <a:p>
                      <a:pPr algn="ctr">
                        <a:lnSpc>
                          <a:spcPct val="107000"/>
                        </a:lnSpc>
                        <a:spcAft>
                          <a:spcPts val="0"/>
                        </a:spcAft>
                      </a:pPr>
                      <a:r>
                        <a:rPr lang="lt-LT" sz="1200">
                          <a:effectLst/>
                        </a:rPr>
                        <a:t>Vilkija</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hMerge="1">
                  <a:txBody>
                    <a:bodyPr/>
                    <a:lstStyle/>
                    <a:p>
                      <a:endParaRPr lang="lt-LT"/>
                    </a:p>
                  </a:txBody>
                  <a:tcPr/>
                </a:tc>
                <a:tc vMerge="1">
                  <a:txBody>
                    <a:bodyPr/>
                    <a:lstStyle/>
                    <a:p>
                      <a:endParaRPr lang="lt-LT"/>
                    </a:p>
                  </a:txBody>
                  <a:tcPr/>
                </a:tc>
                <a:tc vMerge="1">
                  <a:txBody>
                    <a:bodyPr/>
                    <a:lstStyle/>
                    <a:p>
                      <a:endParaRPr lang="lt-LT"/>
                    </a:p>
                  </a:txBody>
                  <a:tcPr/>
                </a:tc>
                <a:extLst>
                  <a:ext uri="{0D108BD9-81ED-4DB2-BD59-A6C34878D82A}">
                    <a16:rowId xmlns:a16="http://schemas.microsoft.com/office/drawing/2014/main" val="3113643123"/>
                  </a:ext>
                </a:extLst>
              </a:tr>
              <a:tr h="823191">
                <a:tc vMerge="1">
                  <a:txBody>
                    <a:bodyPr/>
                    <a:lstStyle/>
                    <a:p>
                      <a:endParaRPr lang="lt-LT"/>
                    </a:p>
                  </a:txBody>
                  <a:tcPr/>
                </a:tc>
                <a:tc vMerge="1">
                  <a:txBody>
                    <a:bodyPr/>
                    <a:lstStyle/>
                    <a:p>
                      <a:endParaRPr lang="lt-LT"/>
                    </a:p>
                  </a:txBody>
                  <a:tcPr/>
                </a:tc>
                <a:tc>
                  <a:txBody>
                    <a:bodyPr/>
                    <a:lstStyle/>
                    <a:p>
                      <a:pPr algn="ctr">
                        <a:lnSpc>
                          <a:spcPct val="107000"/>
                        </a:lnSpc>
                        <a:spcAft>
                          <a:spcPts val="0"/>
                        </a:spcAft>
                        <a:tabLst>
                          <a:tab pos="3060065" algn="ctr"/>
                          <a:tab pos="6120130" algn="r"/>
                        </a:tabLst>
                      </a:pPr>
                      <a:r>
                        <a:rPr lang="lt-LT" sz="1200">
                          <a:effectLst/>
                        </a:rPr>
                        <a:t>Atleistų nuo mokesčio mokinių skaičius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gn="ctr">
                        <a:lnSpc>
                          <a:spcPct val="107000"/>
                        </a:lnSpc>
                        <a:spcAft>
                          <a:spcPts val="0"/>
                        </a:spcAft>
                        <a:tabLst>
                          <a:tab pos="3060065" algn="ctr"/>
                          <a:tab pos="6120130" algn="r"/>
                        </a:tabLst>
                      </a:pPr>
                      <a:r>
                        <a:rPr lang="lt-LT" sz="1200" dirty="0">
                          <a:effectLst/>
                        </a:rPr>
                        <a:t>Mokinių, kuriems sumažintas mokestis, skaičius</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gn="ctr">
                        <a:lnSpc>
                          <a:spcPct val="107000"/>
                        </a:lnSpc>
                        <a:spcAft>
                          <a:spcPts val="0"/>
                        </a:spcAft>
                        <a:tabLst>
                          <a:tab pos="3060065" algn="ctr"/>
                          <a:tab pos="6120130" algn="r"/>
                        </a:tabLst>
                      </a:pPr>
                      <a:r>
                        <a:rPr lang="lt-LT" sz="1200" dirty="0">
                          <a:effectLst/>
                        </a:rPr>
                        <a:t>Atleistų nuo mokesčio mokinių skaičius</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gn="ctr">
                        <a:lnSpc>
                          <a:spcPct val="107000"/>
                        </a:lnSpc>
                        <a:spcAft>
                          <a:spcPts val="0"/>
                        </a:spcAft>
                        <a:tabLst>
                          <a:tab pos="3060065" algn="ctr"/>
                          <a:tab pos="6120130" algn="r"/>
                        </a:tabLst>
                      </a:pPr>
                      <a:r>
                        <a:rPr lang="lt-LT" sz="1200">
                          <a:effectLst/>
                        </a:rPr>
                        <a:t>Mokinių, kuriems sumažintas mokestis, skaičius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gn="ctr">
                        <a:lnSpc>
                          <a:spcPct val="107000"/>
                        </a:lnSpc>
                        <a:spcAft>
                          <a:spcPts val="0"/>
                        </a:spcAft>
                        <a:tabLst>
                          <a:tab pos="3060065" algn="ctr"/>
                          <a:tab pos="6120130" algn="r"/>
                        </a:tabLst>
                      </a:pPr>
                      <a:r>
                        <a:rPr lang="lt-LT" sz="1200">
                          <a:effectLst/>
                        </a:rPr>
                        <a:t>Atleistų nuo mokesčio mokinių skaičius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gn="ctr">
                        <a:lnSpc>
                          <a:spcPct val="107000"/>
                        </a:lnSpc>
                        <a:spcAft>
                          <a:spcPts val="0"/>
                        </a:spcAft>
                        <a:tabLst>
                          <a:tab pos="3060065" algn="ctr"/>
                          <a:tab pos="6120130" algn="r"/>
                        </a:tabLst>
                      </a:pPr>
                      <a:r>
                        <a:rPr lang="lt-LT" sz="1200">
                          <a:effectLst/>
                        </a:rPr>
                        <a:t>Mokinių, kuriems sumažintas mokestis, skaičius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vMerge="1">
                  <a:txBody>
                    <a:bodyPr/>
                    <a:lstStyle/>
                    <a:p>
                      <a:endParaRPr lang="lt-LT"/>
                    </a:p>
                  </a:txBody>
                  <a:tcPr/>
                </a:tc>
                <a:tc vMerge="1">
                  <a:txBody>
                    <a:bodyPr/>
                    <a:lstStyle/>
                    <a:p>
                      <a:endParaRPr lang="lt-LT"/>
                    </a:p>
                  </a:txBody>
                  <a:tcPr/>
                </a:tc>
                <a:extLst>
                  <a:ext uri="{0D108BD9-81ED-4DB2-BD59-A6C34878D82A}">
                    <a16:rowId xmlns:a16="http://schemas.microsoft.com/office/drawing/2014/main" val="1149923763"/>
                  </a:ext>
                </a:extLst>
              </a:tr>
              <a:tr h="155310">
                <a:tc>
                  <a:txBody>
                    <a:bodyPr/>
                    <a:lstStyle/>
                    <a:p>
                      <a:pPr>
                        <a:lnSpc>
                          <a:spcPct val="107000"/>
                        </a:lnSpc>
                        <a:spcAft>
                          <a:spcPts val="0"/>
                        </a:spcAft>
                      </a:pPr>
                      <a:r>
                        <a:rPr lang="lt-LT" sz="1200" dirty="0">
                          <a:effectLst/>
                        </a:rPr>
                        <a:t>11</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113</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tabLst>
                          <a:tab pos="3060065" algn="ctr"/>
                          <a:tab pos="6120130" algn="r"/>
                        </a:tabLst>
                      </a:pPr>
                      <a:r>
                        <a:rPr lang="lt-LT" sz="1200">
                          <a:effectLst/>
                        </a:rPr>
                        <a:t>-</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tabLst>
                          <a:tab pos="3060065" algn="ctr"/>
                          <a:tab pos="6120130" algn="r"/>
                        </a:tabLst>
                      </a:pPr>
                      <a:r>
                        <a:rPr lang="lt-LT" sz="1200">
                          <a:effectLst/>
                        </a:rPr>
                        <a:t>-</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tabLst>
                          <a:tab pos="3060065" algn="ctr"/>
                          <a:tab pos="6120130" algn="r"/>
                        </a:tabLst>
                      </a:pPr>
                      <a:r>
                        <a:rPr lang="lt-LT" sz="1200">
                          <a:effectLst/>
                        </a:rPr>
                        <a:t>-</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tabLst>
                          <a:tab pos="3060065" algn="ctr"/>
                          <a:tab pos="6120130" algn="r"/>
                        </a:tabLst>
                      </a:pPr>
                      <a:r>
                        <a:rPr lang="lt-LT" sz="1200">
                          <a:effectLst/>
                        </a:rPr>
                        <a:t>26</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dirty="0">
                          <a:effectLst/>
                        </a:rPr>
                        <a:t>-</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pPr>
                      <a:r>
                        <a:rPr lang="lt-LT" sz="1200">
                          <a:effectLst/>
                        </a:rPr>
                        <a:t>1</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tabLst>
                          <a:tab pos="3060065" algn="ctr"/>
                          <a:tab pos="6120130" algn="r"/>
                        </a:tabLst>
                      </a:pPr>
                      <a:r>
                        <a:rPr lang="lt-LT" sz="1200">
                          <a:effectLst/>
                        </a:rPr>
                        <a:t>12</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tc>
                  <a:txBody>
                    <a:bodyPr/>
                    <a:lstStyle/>
                    <a:p>
                      <a:pPr>
                        <a:lnSpc>
                          <a:spcPct val="107000"/>
                        </a:lnSpc>
                        <a:spcAft>
                          <a:spcPts val="0"/>
                        </a:spcAft>
                        <a:tabLst>
                          <a:tab pos="3060065" algn="ctr"/>
                          <a:tab pos="6120130" algn="r"/>
                        </a:tabLst>
                      </a:pPr>
                      <a:r>
                        <a:rPr lang="lt-LT" sz="1200" dirty="0">
                          <a:effectLst/>
                        </a:rPr>
                        <a:t>139</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45" marR="65945" marT="0" marB="0"/>
                </a:tc>
                <a:extLst>
                  <a:ext uri="{0D108BD9-81ED-4DB2-BD59-A6C34878D82A}">
                    <a16:rowId xmlns:a16="http://schemas.microsoft.com/office/drawing/2014/main" val="530473856"/>
                  </a:ext>
                </a:extLst>
              </a:tr>
            </a:tbl>
          </a:graphicData>
        </a:graphic>
      </p:graphicFrame>
      <p:graphicFrame>
        <p:nvGraphicFramePr>
          <p:cNvPr id="12" name="Lentelė 11"/>
          <p:cNvGraphicFramePr>
            <a:graphicFrameLocks noGrp="1"/>
          </p:cNvGraphicFramePr>
          <p:nvPr>
            <p:extLst>
              <p:ext uri="{D42A27DB-BD31-4B8C-83A1-F6EECF244321}">
                <p14:modId xmlns:p14="http://schemas.microsoft.com/office/powerpoint/2010/main" val="3899393174"/>
              </p:ext>
            </p:extLst>
          </p:nvPr>
        </p:nvGraphicFramePr>
        <p:xfrm>
          <a:off x="761677" y="5782235"/>
          <a:ext cx="10872430" cy="605117"/>
        </p:xfrm>
        <a:graphic>
          <a:graphicData uri="http://schemas.openxmlformats.org/drawingml/2006/table">
            <a:tbl>
              <a:tblPr firstRow="1" firstCol="1" bandRow="1">
                <a:tableStyleId>{5C22544A-7EE6-4342-B048-85BDC9FD1C3A}</a:tableStyleId>
              </a:tblPr>
              <a:tblGrid>
                <a:gridCol w="10872430">
                  <a:extLst>
                    <a:ext uri="{9D8B030D-6E8A-4147-A177-3AD203B41FA5}">
                      <a16:colId xmlns:a16="http://schemas.microsoft.com/office/drawing/2014/main" val="3857446271"/>
                    </a:ext>
                  </a:extLst>
                </a:gridCol>
              </a:tblGrid>
              <a:tr h="605117">
                <a:tc>
                  <a:txBody>
                    <a:bodyPr/>
                    <a:lstStyle/>
                    <a:p>
                      <a:pPr>
                        <a:spcAft>
                          <a:spcPts val="0"/>
                        </a:spcAft>
                      </a:pPr>
                      <a:r>
                        <a:rPr lang="lt-LT" sz="1200" dirty="0">
                          <a:effectLst/>
                        </a:rPr>
                        <a:t>KOMENTARAS </a:t>
                      </a:r>
                    </a:p>
                    <a:p>
                      <a:pPr>
                        <a:spcAft>
                          <a:spcPts val="0"/>
                        </a:spcAft>
                      </a:pPr>
                      <a:r>
                        <a:rPr lang="lt-LT" sz="1200" dirty="0">
                          <a:effectLst/>
                        </a:rPr>
                        <a:t>Mokykloje organizuojama mokinių koncertinės-konkursinės  veiklos skatinimo  sistema. Respublikinių arba tarptautinių konkursų dalyviams apmokamas stojamasis mokestis, dalinai apmokamos transporto išlaidos. </a:t>
                      </a:r>
                      <a:endParaRPr lang="lt-LT" sz="1200" dirty="0">
                        <a:effectLst/>
                        <a:latin typeface="Times New Roman" panose="02020603050405020304" pitchFamily="18" charset="0"/>
                        <a:ea typeface="SimSun" panose="02010600030101010101" pitchFamily="2" charset="-122"/>
                      </a:endParaRPr>
                    </a:p>
                  </a:txBody>
                  <a:tcPr marL="65968" marR="65968" marT="0" marB="0"/>
                </a:tc>
                <a:extLst>
                  <a:ext uri="{0D108BD9-81ED-4DB2-BD59-A6C34878D82A}">
                    <a16:rowId xmlns:a16="http://schemas.microsoft.com/office/drawing/2014/main" val="472929808"/>
                  </a:ext>
                </a:extLst>
              </a:tr>
            </a:tbl>
          </a:graphicData>
        </a:graphic>
      </p:graphicFrame>
      <p:sp>
        <p:nvSpPr>
          <p:cNvPr id="14" name="Stačiakampis 13"/>
          <p:cNvSpPr/>
          <p:nvPr/>
        </p:nvSpPr>
        <p:spPr>
          <a:xfrm>
            <a:off x="159444" y="3668243"/>
            <a:ext cx="4867038" cy="307777"/>
          </a:xfrm>
          <a:prstGeom prst="rect">
            <a:avLst/>
          </a:prstGeom>
        </p:spPr>
        <p:txBody>
          <a:bodyPr wrap="none">
            <a:spAutoFit/>
          </a:bodyPr>
          <a:lstStyle/>
          <a:p>
            <a:pPr>
              <a:spcAft>
                <a:spcPts val="0"/>
              </a:spcAft>
            </a:pPr>
            <a:r>
              <a:rPr lang="lt-LT" sz="1400" dirty="0" smtClean="0">
                <a:latin typeface="Times New Roman" panose="02020603050405020304" pitchFamily="18" charset="0"/>
                <a:ea typeface="SimSun" panose="02010600030101010101" pitchFamily="2" charset="-122"/>
              </a:rPr>
              <a:t>                                     </a:t>
            </a:r>
            <a:r>
              <a:rPr lang="lt-LT" sz="1400" dirty="0" smtClean="0">
                <a:latin typeface="Times New Roman" panose="02020603050405020304" pitchFamily="18" charset="0"/>
                <a:ea typeface="Times New Roman" panose="02020603050405020304" pitchFamily="18" charset="0"/>
              </a:rPr>
              <a:t>Lengvatų </a:t>
            </a:r>
            <a:r>
              <a:rPr lang="lt-LT" sz="1400" dirty="0">
                <a:latin typeface="Times New Roman" panose="02020603050405020304" pitchFamily="18" charset="0"/>
                <a:ea typeface="Times New Roman" panose="02020603050405020304" pitchFamily="18" charset="0"/>
              </a:rPr>
              <a:t>taikymas už teikiamas paslaugas</a:t>
            </a:r>
            <a:endParaRPr lang="lt-LT" sz="1400" dirty="0">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97202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urinio vietos rezervavimo ženklas 13"/>
          <p:cNvGraphicFramePr>
            <a:graphicFrameLocks noGrp="1"/>
          </p:cNvGraphicFramePr>
          <p:nvPr>
            <p:ph idx="1"/>
            <p:extLst>
              <p:ext uri="{D42A27DB-BD31-4B8C-83A1-F6EECF244321}">
                <p14:modId xmlns:p14="http://schemas.microsoft.com/office/powerpoint/2010/main" val="2415009793"/>
              </p:ext>
            </p:extLst>
          </p:nvPr>
        </p:nvGraphicFramePr>
        <p:xfrm>
          <a:off x="791936" y="928532"/>
          <a:ext cx="10785021" cy="1092330"/>
        </p:xfrm>
        <a:graphic>
          <a:graphicData uri="http://schemas.openxmlformats.org/drawingml/2006/table">
            <a:tbl>
              <a:tblPr firstRow="1" firstCol="1" lastRow="1" lastCol="1" bandRow="1" bandCol="1">
                <a:tableStyleId>{5C22544A-7EE6-4342-B048-85BDC9FD1C3A}</a:tableStyleId>
              </a:tblPr>
              <a:tblGrid>
                <a:gridCol w="7128932">
                  <a:extLst>
                    <a:ext uri="{9D8B030D-6E8A-4147-A177-3AD203B41FA5}">
                      <a16:colId xmlns:a16="http://schemas.microsoft.com/office/drawing/2014/main" val="1472382732"/>
                    </a:ext>
                  </a:extLst>
                </a:gridCol>
                <a:gridCol w="3656089">
                  <a:extLst>
                    <a:ext uri="{9D8B030D-6E8A-4147-A177-3AD203B41FA5}">
                      <a16:colId xmlns:a16="http://schemas.microsoft.com/office/drawing/2014/main" val="3712227675"/>
                    </a:ext>
                  </a:extLst>
                </a:gridCol>
              </a:tblGrid>
              <a:tr h="156991">
                <a:tc>
                  <a:txBody>
                    <a:bodyPr/>
                    <a:lstStyle/>
                    <a:p>
                      <a:pPr>
                        <a:lnSpc>
                          <a:spcPct val="107000"/>
                        </a:lnSpc>
                        <a:spcAft>
                          <a:spcPts val="0"/>
                        </a:spcAft>
                      </a:pPr>
                      <a:r>
                        <a:rPr lang="lt-LT" sz="1200">
                          <a:effectLst/>
                        </a:rPr>
                        <a:t>Absolventų skaičius mokslo metų pabaigoje</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lt-LT" sz="1200">
                          <a:effectLst/>
                        </a:rPr>
                        <a:t>70</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817826901"/>
                  </a:ext>
                </a:extLst>
              </a:tr>
              <a:tr h="156991">
                <a:tc>
                  <a:txBody>
                    <a:bodyPr/>
                    <a:lstStyle/>
                    <a:p>
                      <a:pPr>
                        <a:lnSpc>
                          <a:spcPct val="107000"/>
                        </a:lnSpc>
                        <a:spcAft>
                          <a:spcPts val="0"/>
                        </a:spcAft>
                      </a:pPr>
                      <a:r>
                        <a:rPr lang="lt-LT" sz="1200">
                          <a:effectLst/>
                        </a:rPr>
                        <a:t>Atleistų nuo egzaminų skaičius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lt-LT" sz="1200">
                          <a:effectLst/>
                        </a:rPr>
                        <a:t>2</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086602785"/>
                  </a:ext>
                </a:extLst>
              </a:tr>
              <a:tr h="156991">
                <a:tc>
                  <a:txBody>
                    <a:bodyPr/>
                    <a:lstStyle/>
                    <a:p>
                      <a:pPr>
                        <a:lnSpc>
                          <a:spcPct val="107000"/>
                        </a:lnSpc>
                        <a:spcAft>
                          <a:spcPts val="0"/>
                        </a:spcAft>
                      </a:pPr>
                      <a:r>
                        <a:rPr lang="lt-LT" sz="1200" dirty="0">
                          <a:effectLst/>
                        </a:rPr>
                        <a:t>Laikytų egzaminų skaičius</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lt-LT" sz="1200" dirty="0">
                          <a:effectLst/>
                        </a:rPr>
                        <a:t>98</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189972589"/>
                  </a:ext>
                </a:extLst>
              </a:tr>
              <a:tr h="156991">
                <a:tc>
                  <a:txBody>
                    <a:bodyPr/>
                    <a:lstStyle/>
                    <a:p>
                      <a:pPr>
                        <a:lnSpc>
                          <a:spcPct val="107000"/>
                        </a:lnSpc>
                        <a:spcAft>
                          <a:spcPts val="0"/>
                        </a:spcAft>
                      </a:pPr>
                      <a:r>
                        <a:rPr lang="lt-LT" sz="1200">
                          <a:effectLst/>
                        </a:rPr>
                        <a:t>Išlaikytų egzaminų skaičius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lt-LT" sz="1200" dirty="0">
                          <a:effectLst/>
                        </a:rPr>
                        <a:t>98</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098963604"/>
                  </a:ext>
                </a:extLst>
              </a:tr>
              <a:tr h="156991">
                <a:tc>
                  <a:txBody>
                    <a:bodyPr/>
                    <a:lstStyle/>
                    <a:p>
                      <a:pPr>
                        <a:lnSpc>
                          <a:spcPct val="107000"/>
                        </a:lnSpc>
                        <a:spcAft>
                          <a:spcPts val="0"/>
                        </a:spcAft>
                      </a:pPr>
                      <a:r>
                        <a:rPr lang="lt-LT" sz="1200">
                          <a:effectLst/>
                        </a:rPr>
                        <a:t>Vaikų, gavusių neformaliojo vaikų švietimo pažymėjimus, skaičius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lt-LT" sz="1200">
                          <a:effectLst/>
                        </a:rPr>
                        <a:t>70</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159967628"/>
                  </a:ext>
                </a:extLst>
              </a:tr>
              <a:tr h="156991">
                <a:tc>
                  <a:txBody>
                    <a:bodyPr/>
                    <a:lstStyle/>
                    <a:p>
                      <a:pPr>
                        <a:lnSpc>
                          <a:spcPct val="107000"/>
                        </a:lnSpc>
                        <a:spcAft>
                          <a:spcPts val="0"/>
                        </a:spcAft>
                      </a:pPr>
                      <a:r>
                        <a:rPr lang="lt-LT" sz="1200" dirty="0">
                          <a:effectLst/>
                        </a:rPr>
                        <a:t>Vaikų, gavusių mokyklinius pažymėjimus, skaičius</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lt-LT" sz="1200" dirty="0">
                          <a:effectLst/>
                        </a:rPr>
                        <a:t>10</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523987179"/>
                  </a:ext>
                </a:extLst>
              </a:tr>
            </a:tbl>
          </a:graphicData>
        </a:graphic>
      </p:graphicFrame>
      <p:graphicFrame>
        <p:nvGraphicFramePr>
          <p:cNvPr id="15" name="Lentelė 14"/>
          <p:cNvGraphicFramePr>
            <a:graphicFrameLocks noGrp="1"/>
          </p:cNvGraphicFramePr>
          <p:nvPr>
            <p:extLst>
              <p:ext uri="{D42A27DB-BD31-4B8C-83A1-F6EECF244321}">
                <p14:modId xmlns:p14="http://schemas.microsoft.com/office/powerpoint/2010/main" val="93702828"/>
              </p:ext>
            </p:extLst>
          </p:nvPr>
        </p:nvGraphicFramePr>
        <p:xfrm>
          <a:off x="791936" y="2634589"/>
          <a:ext cx="10785021" cy="803920"/>
        </p:xfrm>
        <a:graphic>
          <a:graphicData uri="http://schemas.openxmlformats.org/drawingml/2006/table">
            <a:tbl>
              <a:tblPr firstRow="1" firstCol="1" lastRow="1" lastCol="1" bandRow="1" bandCol="1">
                <a:tableStyleId>{5C22544A-7EE6-4342-B048-85BDC9FD1C3A}</a:tableStyleId>
              </a:tblPr>
              <a:tblGrid>
                <a:gridCol w="7136583">
                  <a:extLst>
                    <a:ext uri="{9D8B030D-6E8A-4147-A177-3AD203B41FA5}">
                      <a16:colId xmlns:a16="http://schemas.microsoft.com/office/drawing/2014/main" val="1384499231"/>
                    </a:ext>
                  </a:extLst>
                </a:gridCol>
                <a:gridCol w="3648438">
                  <a:extLst>
                    <a:ext uri="{9D8B030D-6E8A-4147-A177-3AD203B41FA5}">
                      <a16:colId xmlns:a16="http://schemas.microsoft.com/office/drawing/2014/main" val="1781723326"/>
                    </a:ext>
                  </a:extLst>
                </a:gridCol>
              </a:tblGrid>
              <a:tr h="200980">
                <a:tc>
                  <a:txBody>
                    <a:bodyPr/>
                    <a:lstStyle/>
                    <a:p>
                      <a:pPr>
                        <a:lnSpc>
                          <a:spcPct val="107000"/>
                        </a:lnSpc>
                        <a:spcAft>
                          <a:spcPts val="0"/>
                        </a:spcAft>
                        <a:tabLst>
                          <a:tab pos="3060065" algn="ctr"/>
                          <a:tab pos="6120130" algn="r"/>
                        </a:tabLst>
                      </a:pPr>
                      <a:r>
                        <a:rPr lang="lt-LT" sz="1100" dirty="0">
                          <a:effectLst/>
                        </a:rPr>
                        <a:t>Mokosi aukštosiose universitetinėse mokyklose</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44" marR="65644" marT="0" marB="0"/>
                </a:tc>
                <a:tc>
                  <a:txBody>
                    <a:bodyPr/>
                    <a:lstStyle/>
                    <a:p>
                      <a:pPr>
                        <a:lnSpc>
                          <a:spcPct val="107000"/>
                        </a:lnSpc>
                        <a:spcAft>
                          <a:spcPts val="0"/>
                        </a:spcAft>
                        <a:tabLst>
                          <a:tab pos="3060065" algn="ctr"/>
                          <a:tab pos="6120130" algn="r"/>
                        </a:tabLst>
                      </a:pPr>
                      <a:r>
                        <a:rPr lang="lt-LT" sz="1100">
                          <a:effectLst/>
                        </a:rPr>
                        <a:t>8</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44" marR="65644" marT="0" marB="0"/>
                </a:tc>
                <a:extLst>
                  <a:ext uri="{0D108BD9-81ED-4DB2-BD59-A6C34878D82A}">
                    <a16:rowId xmlns:a16="http://schemas.microsoft.com/office/drawing/2014/main" val="2125548970"/>
                  </a:ext>
                </a:extLst>
              </a:tr>
              <a:tr h="200980">
                <a:tc>
                  <a:txBody>
                    <a:bodyPr/>
                    <a:lstStyle/>
                    <a:p>
                      <a:pPr>
                        <a:lnSpc>
                          <a:spcPct val="107000"/>
                        </a:lnSpc>
                        <a:spcAft>
                          <a:spcPts val="0"/>
                        </a:spcAft>
                        <a:tabLst>
                          <a:tab pos="3060065" algn="ctr"/>
                          <a:tab pos="6120130" algn="r"/>
                        </a:tabLst>
                      </a:pPr>
                      <a:r>
                        <a:rPr lang="lt-LT" sz="1100">
                          <a:effectLst/>
                        </a:rPr>
                        <a:t>Mokosi specializuotose meninio ugdymo mokyklose</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44" marR="65644" marT="0" marB="0"/>
                </a:tc>
                <a:tc>
                  <a:txBody>
                    <a:bodyPr/>
                    <a:lstStyle/>
                    <a:p>
                      <a:pPr>
                        <a:lnSpc>
                          <a:spcPct val="107000"/>
                        </a:lnSpc>
                        <a:spcAft>
                          <a:spcPts val="0"/>
                        </a:spcAft>
                        <a:tabLst>
                          <a:tab pos="3060065" algn="ctr"/>
                          <a:tab pos="6120130" algn="r"/>
                        </a:tabLst>
                      </a:pPr>
                      <a:r>
                        <a:rPr lang="lt-LT" sz="1100" dirty="0">
                          <a:effectLst/>
                        </a:rPr>
                        <a:t>4</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44" marR="65644" marT="0" marB="0"/>
                </a:tc>
                <a:extLst>
                  <a:ext uri="{0D108BD9-81ED-4DB2-BD59-A6C34878D82A}">
                    <a16:rowId xmlns:a16="http://schemas.microsoft.com/office/drawing/2014/main" val="438065154"/>
                  </a:ext>
                </a:extLst>
              </a:tr>
              <a:tr h="200980">
                <a:tc>
                  <a:txBody>
                    <a:bodyPr/>
                    <a:lstStyle/>
                    <a:p>
                      <a:pPr>
                        <a:lnSpc>
                          <a:spcPct val="107000"/>
                        </a:lnSpc>
                        <a:spcAft>
                          <a:spcPts val="0"/>
                        </a:spcAft>
                        <a:tabLst>
                          <a:tab pos="3060065" algn="ctr"/>
                          <a:tab pos="6120130" algn="r"/>
                        </a:tabLst>
                      </a:pPr>
                      <a:r>
                        <a:rPr lang="lt-LT" sz="1100">
                          <a:effectLst/>
                        </a:rPr>
                        <a:t>Mokosi kitų šalių mokyklose </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44" marR="65644" marT="0" marB="0"/>
                </a:tc>
                <a:tc>
                  <a:txBody>
                    <a:bodyPr/>
                    <a:lstStyle/>
                    <a:p>
                      <a:pPr>
                        <a:lnSpc>
                          <a:spcPct val="107000"/>
                        </a:lnSpc>
                        <a:spcAft>
                          <a:spcPts val="0"/>
                        </a:spcAft>
                        <a:tabLst>
                          <a:tab pos="3060065" algn="ctr"/>
                          <a:tab pos="6120130" algn="r"/>
                        </a:tabLst>
                      </a:pPr>
                      <a:r>
                        <a:rPr lang="lt-LT" sz="1100">
                          <a:effectLst/>
                        </a:rPr>
                        <a:t>8</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65644" marR="65644" marT="0" marB="0"/>
                </a:tc>
                <a:extLst>
                  <a:ext uri="{0D108BD9-81ED-4DB2-BD59-A6C34878D82A}">
                    <a16:rowId xmlns:a16="http://schemas.microsoft.com/office/drawing/2014/main" val="3315440908"/>
                  </a:ext>
                </a:extLst>
              </a:tr>
              <a:tr h="200980">
                <a:tc>
                  <a:txBody>
                    <a:bodyPr/>
                    <a:lstStyle/>
                    <a:p>
                      <a:pPr>
                        <a:lnSpc>
                          <a:spcPct val="107000"/>
                        </a:lnSpc>
                        <a:spcAft>
                          <a:spcPts val="0"/>
                        </a:spcAft>
                        <a:tabLst>
                          <a:tab pos="3060065" algn="ctr"/>
                          <a:tab pos="6120130" algn="r"/>
                        </a:tabLst>
                      </a:pPr>
                      <a:r>
                        <a:rPr lang="lt-LT" sz="1100" dirty="0">
                          <a:effectLst/>
                        </a:rPr>
                        <a:t>Kita </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44" marR="65644" marT="0" marB="0"/>
                </a:tc>
                <a:tc>
                  <a:txBody>
                    <a:bodyPr/>
                    <a:lstStyle/>
                    <a:p>
                      <a:pPr>
                        <a:lnSpc>
                          <a:spcPct val="107000"/>
                        </a:lnSpc>
                        <a:spcAft>
                          <a:spcPts val="0"/>
                        </a:spcAft>
                        <a:tabLst>
                          <a:tab pos="3060065" algn="ctr"/>
                          <a:tab pos="6120130" algn="r"/>
                        </a:tabLst>
                      </a:pPr>
                      <a:r>
                        <a:rPr lang="lt-LT" sz="1100" dirty="0">
                          <a:effectLst/>
                        </a:rPr>
                        <a:t>8</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644" marR="65644" marT="0" marB="0"/>
                </a:tc>
                <a:extLst>
                  <a:ext uri="{0D108BD9-81ED-4DB2-BD59-A6C34878D82A}">
                    <a16:rowId xmlns:a16="http://schemas.microsoft.com/office/drawing/2014/main" val="2078719474"/>
                  </a:ext>
                </a:extLst>
              </a:tr>
            </a:tbl>
          </a:graphicData>
        </a:graphic>
      </p:graphicFrame>
      <p:graphicFrame>
        <p:nvGraphicFramePr>
          <p:cNvPr id="16" name="Lentelė 15"/>
          <p:cNvGraphicFramePr>
            <a:graphicFrameLocks noGrp="1"/>
          </p:cNvGraphicFramePr>
          <p:nvPr>
            <p:extLst>
              <p:ext uri="{D42A27DB-BD31-4B8C-83A1-F6EECF244321}">
                <p14:modId xmlns:p14="http://schemas.microsoft.com/office/powerpoint/2010/main" val="2832964331"/>
              </p:ext>
            </p:extLst>
          </p:nvPr>
        </p:nvGraphicFramePr>
        <p:xfrm>
          <a:off x="791937" y="4197101"/>
          <a:ext cx="10785020" cy="1789794"/>
        </p:xfrm>
        <a:graphic>
          <a:graphicData uri="http://schemas.openxmlformats.org/drawingml/2006/table">
            <a:tbl>
              <a:tblPr firstRow="1" firstCol="1" lastRow="1" lastCol="1" bandRow="1" bandCol="1">
                <a:tableStyleId>{5C22544A-7EE6-4342-B048-85BDC9FD1C3A}</a:tableStyleId>
              </a:tblPr>
              <a:tblGrid>
                <a:gridCol w="3541203">
                  <a:extLst>
                    <a:ext uri="{9D8B030D-6E8A-4147-A177-3AD203B41FA5}">
                      <a16:colId xmlns:a16="http://schemas.microsoft.com/office/drawing/2014/main" val="3158142000"/>
                    </a:ext>
                  </a:extLst>
                </a:gridCol>
                <a:gridCol w="1894640">
                  <a:extLst>
                    <a:ext uri="{9D8B030D-6E8A-4147-A177-3AD203B41FA5}">
                      <a16:colId xmlns:a16="http://schemas.microsoft.com/office/drawing/2014/main" val="3845936078"/>
                    </a:ext>
                  </a:extLst>
                </a:gridCol>
                <a:gridCol w="1037671">
                  <a:extLst>
                    <a:ext uri="{9D8B030D-6E8A-4147-A177-3AD203B41FA5}">
                      <a16:colId xmlns:a16="http://schemas.microsoft.com/office/drawing/2014/main" val="3873476276"/>
                    </a:ext>
                  </a:extLst>
                </a:gridCol>
                <a:gridCol w="1274707">
                  <a:extLst>
                    <a:ext uri="{9D8B030D-6E8A-4147-A177-3AD203B41FA5}">
                      <a16:colId xmlns:a16="http://schemas.microsoft.com/office/drawing/2014/main" val="2052281779"/>
                    </a:ext>
                  </a:extLst>
                </a:gridCol>
                <a:gridCol w="1161345">
                  <a:extLst>
                    <a:ext uri="{9D8B030D-6E8A-4147-A177-3AD203B41FA5}">
                      <a16:colId xmlns:a16="http://schemas.microsoft.com/office/drawing/2014/main" val="3573748601"/>
                    </a:ext>
                  </a:extLst>
                </a:gridCol>
                <a:gridCol w="1875454">
                  <a:extLst>
                    <a:ext uri="{9D8B030D-6E8A-4147-A177-3AD203B41FA5}">
                      <a16:colId xmlns:a16="http://schemas.microsoft.com/office/drawing/2014/main" val="2456150596"/>
                    </a:ext>
                  </a:extLst>
                </a:gridCol>
              </a:tblGrid>
              <a:tr h="298299">
                <a:tc rowSpan="2">
                  <a:txBody>
                    <a:bodyPr/>
                    <a:lstStyle/>
                    <a:p>
                      <a:pPr algn="ctr">
                        <a:lnSpc>
                          <a:spcPct val="107000"/>
                        </a:lnSpc>
                        <a:spcAft>
                          <a:spcPts val="0"/>
                        </a:spcAft>
                      </a:pPr>
                      <a:r>
                        <a:rPr lang="lt-LT" sz="1200" dirty="0">
                          <a:effectLst/>
                        </a:rPr>
                        <a:t>Renginio pavadinimas </a:t>
                      </a:r>
                    </a:p>
                    <a:p>
                      <a:pPr algn="ctr">
                        <a:lnSpc>
                          <a:spcPct val="107000"/>
                        </a:lnSpc>
                        <a:spcAft>
                          <a:spcPts val="0"/>
                        </a:spcAft>
                      </a:pPr>
                      <a:r>
                        <a:rPr lang="lt-LT" sz="1200" dirty="0">
                          <a:effectLst/>
                        </a:rPr>
                        <a:t>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rowSpan="2">
                  <a:txBody>
                    <a:bodyPr/>
                    <a:lstStyle/>
                    <a:p>
                      <a:pPr algn="ctr">
                        <a:lnSpc>
                          <a:spcPct val="107000"/>
                        </a:lnSpc>
                        <a:spcAft>
                          <a:spcPts val="0"/>
                        </a:spcAft>
                      </a:pPr>
                      <a:r>
                        <a:rPr lang="lt-LT" sz="1200" dirty="0">
                          <a:effectLst/>
                        </a:rPr>
                        <a:t>Iš viso dalyvavusių mokinių skaičius</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gridSpan="3">
                  <a:txBody>
                    <a:bodyPr/>
                    <a:lstStyle/>
                    <a:p>
                      <a:pPr algn="ctr">
                        <a:lnSpc>
                          <a:spcPct val="107000"/>
                        </a:lnSpc>
                        <a:spcAft>
                          <a:spcPts val="0"/>
                        </a:spcAft>
                      </a:pPr>
                      <a:r>
                        <a:rPr lang="lt-LT" sz="1200" dirty="0">
                          <a:effectLst/>
                        </a:rPr>
                        <a:t>Užimta prizinių vietų</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hMerge="1">
                  <a:txBody>
                    <a:bodyPr/>
                    <a:lstStyle/>
                    <a:p>
                      <a:endParaRPr lang="lt-LT"/>
                    </a:p>
                  </a:txBody>
                  <a:tcPr/>
                </a:tc>
                <a:tc hMerge="1">
                  <a:txBody>
                    <a:bodyPr/>
                    <a:lstStyle/>
                    <a:p>
                      <a:endParaRPr lang="lt-LT"/>
                    </a:p>
                  </a:txBody>
                  <a:tcPr/>
                </a:tc>
                <a:tc>
                  <a:txBody>
                    <a:bodyPr/>
                    <a:lstStyle/>
                    <a:p>
                      <a:pPr algn="ctr">
                        <a:lnSpc>
                          <a:spcPct val="107000"/>
                        </a:lnSpc>
                        <a:spcAft>
                          <a:spcPts val="0"/>
                        </a:spcAf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extLst>
                  <a:ext uri="{0D108BD9-81ED-4DB2-BD59-A6C34878D82A}">
                    <a16:rowId xmlns:a16="http://schemas.microsoft.com/office/drawing/2014/main" val="516831896"/>
                  </a:ext>
                </a:extLst>
              </a:tr>
              <a:tr h="298299">
                <a:tc vMerge="1">
                  <a:txBody>
                    <a:bodyPr/>
                    <a:lstStyle/>
                    <a:p>
                      <a:endParaRPr lang="lt-LT"/>
                    </a:p>
                  </a:txBody>
                  <a:tcPr/>
                </a:tc>
                <a:tc vMerge="1">
                  <a:txBody>
                    <a:bodyPr/>
                    <a:lstStyle/>
                    <a:p>
                      <a:endParaRPr lang="lt-LT"/>
                    </a:p>
                  </a:txBody>
                  <a:tcPr/>
                </a:tc>
                <a:tc>
                  <a:txBody>
                    <a:bodyPr/>
                    <a:lstStyle/>
                    <a:p>
                      <a:pPr algn="ctr">
                        <a:lnSpc>
                          <a:spcPct val="107000"/>
                        </a:lnSpc>
                        <a:spcAft>
                          <a:spcPts val="0"/>
                        </a:spcAft>
                      </a:pPr>
                      <a:r>
                        <a:rPr lang="lt-LT" sz="1200">
                          <a:effectLst/>
                        </a:rPr>
                        <a:t>I</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gn="ctr">
                        <a:lnSpc>
                          <a:spcPct val="107000"/>
                        </a:lnSpc>
                        <a:spcAft>
                          <a:spcPts val="0"/>
                        </a:spcAft>
                      </a:pPr>
                      <a:r>
                        <a:rPr lang="lt-LT" sz="1200">
                          <a:effectLst/>
                        </a:rPr>
                        <a:t>II</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gn="ctr">
                        <a:lnSpc>
                          <a:spcPct val="107000"/>
                        </a:lnSpc>
                        <a:spcAft>
                          <a:spcPts val="0"/>
                        </a:spcAft>
                      </a:pPr>
                      <a:r>
                        <a:rPr lang="lt-LT" sz="1200">
                          <a:effectLst/>
                        </a:rPr>
                        <a:t>III</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GNAND PRIX</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extLst>
                  <a:ext uri="{0D108BD9-81ED-4DB2-BD59-A6C34878D82A}">
                    <a16:rowId xmlns:a16="http://schemas.microsoft.com/office/drawing/2014/main" val="1391485917"/>
                  </a:ext>
                </a:extLst>
              </a:tr>
              <a:tr h="298299">
                <a:tc>
                  <a:txBody>
                    <a:bodyPr/>
                    <a:lstStyle/>
                    <a:p>
                      <a:pPr>
                        <a:lnSpc>
                          <a:spcPct val="107000"/>
                        </a:lnSpc>
                        <a:spcAft>
                          <a:spcPts val="0"/>
                        </a:spcAft>
                      </a:pPr>
                      <a:r>
                        <a:rPr lang="lt-LT" sz="1200">
                          <a:effectLst/>
                        </a:rPr>
                        <a:t>Rajono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dirty="0">
                          <a:effectLst/>
                        </a:rPr>
                        <a:t>13</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dirty="0">
                          <a:effectLst/>
                        </a:rPr>
                        <a:t>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extLst>
                  <a:ext uri="{0D108BD9-81ED-4DB2-BD59-A6C34878D82A}">
                    <a16:rowId xmlns:a16="http://schemas.microsoft.com/office/drawing/2014/main" val="3142080916"/>
                  </a:ext>
                </a:extLst>
              </a:tr>
              <a:tr h="298299">
                <a:tc>
                  <a:txBody>
                    <a:bodyPr/>
                    <a:lstStyle/>
                    <a:p>
                      <a:pPr>
                        <a:lnSpc>
                          <a:spcPct val="107000"/>
                        </a:lnSpc>
                        <a:spcAft>
                          <a:spcPts val="0"/>
                        </a:spcAft>
                      </a:pPr>
                      <a:r>
                        <a:rPr lang="lt-LT" sz="1200" dirty="0">
                          <a:effectLst/>
                        </a:rPr>
                        <a:t>Regiono</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dirty="0">
                          <a:effectLst/>
                        </a:rPr>
                        <a:t>25</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4</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3</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11</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extLst>
                  <a:ext uri="{0D108BD9-81ED-4DB2-BD59-A6C34878D82A}">
                    <a16:rowId xmlns:a16="http://schemas.microsoft.com/office/drawing/2014/main" val="3132431325"/>
                  </a:ext>
                </a:extLst>
              </a:tr>
              <a:tr h="298299">
                <a:tc>
                  <a:txBody>
                    <a:bodyPr/>
                    <a:lstStyle/>
                    <a:p>
                      <a:pPr>
                        <a:lnSpc>
                          <a:spcPct val="107000"/>
                        </a:lnSpc>
                        <a:spcAft>
                          <a:spcPts val="0"/>
                        </a:spcAft>
                      </a:pPr>
                      <a:r>
                        <a:rPr lang="lt-LT" sz="1200">
                          <a:effectLst/>
                        </a:rPr>
                        <a:t>Respublikos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283</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27</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22</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25</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2</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extLst>
                  <a:ext uri="{0D108BD9-81ED-4DB2-BD59-A6C34878D82A}">
                    <a16:rowId xmlns:a16="http://schemas.microsoft.com/office/drawing/2014/main" val="1632957506"/>
                  </a:ext>
                </a:extLst>
              </a:tr>
              <a:tr h="298299">
                <a:tc>
                  <a:txBody>
                    <a:bodyPr/>
                    <a:lstStyle/>
                    <a:p>
                      <a:pPr>
                        <a:lnSpc>
                          <a:spcPct val="107000"/>
                        </a:lnSpc>
                        <a:spcAft>
                          <a:spcPts val="0"/>
                        </a:spcAft>
                      </a:pPr>
                      <a:r>
                        <a:rPr lang="lt-LT" sz="1200" dirty="0">
                          <a:effectLst/>
                        </a:rPr>
                        <a:t>Tarptautinis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194</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45</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27</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a:effectLst/>
                        </a:rPr>
                        <a:t>49</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tc>
                  <a:txBody>
                    <a:bodyPr/>
                    <a:lstStyle/>
                    <a:p>
                      <a:pPr>
                        <a:lnSpc>
                          <a:spcPct val="107000"/>
                        </a:lnSpc>
                        <a:spcAft>
                          <a:spcPts val="0"/>
                        </a:spcAft>
                      </a:pPr>
                      <a:r>
                        <a:rPr lang="lt-LT" sz="1200" dirty="0">
                          <a:effectLst/>
                        </a:rPr>
                        <a:t>3</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68" marR="65968" marT="0" marB="0"/>
                </a:tc>
                <a:extLst>
                  <a:ext uri="{0D108BD9-81ED-4DB2-BD59-A6C34878D82A}">
                    <a16:rowId xmlns:a16="http://schemas.microsoft.com/office/drawing/2014/main" val="4162182656"/>
                  </a:ext>
                </a:extLst>
              </a:tr>
            </a:tbl>
          </a:graphicData>
        </a:graphic>
      </p:graphicFrame>
      <p:graphicFrame>
        <p:nvGraphicFramePr>
          <p:cNvPr id="17" name="Lentelė 16"/>
          <p:cNvGraphicFramePr>
            <a:graphicFrameLocks noGrp="1"/>
          </p:cNvGraphicFramePr>
          <p:nvPr>
            <p:extLst>
              <p:ext uri="{D42A27DB-BD31-4B8C-83A1-F6EECF244321}">
                <p14:modId xmlns:p14="http://schemas.microsoft.com/office/powerpoint/2010/main" val="1000498314"/>
              </p:ext>
            </p:extLst>
          </p:nvPr>
        </p:nvGraphicFramePr>
        <p:xfrm>
          <a:off x="791936" y="5986895"/>
          <a:ext cx="10785021" cy="582327"/>
        </p:xfrm>
        <a:graphic>
          <a:graphicData uri="http://schemas.openxmlformats.org/drawingml/2006/table">
            <a:tbl>
              <a:tblPr firstRow="1" firstCol="1" bandRow="1">
                <a:tableStyleId>{5C22544A-7EE6-4342-B048-85BDC9FD1C3A}</a:tableStyleId>
              </a:tblPr>
              <a:tblGrid>
                <a:gridCol w="10785021">
                  <a:extLst>
                    <a:ext uri="{9D8B030D-6E8A-4147-A177-3AD203B41FA5}">
                      <a16:colId xmlns:a16="http://schemas.microsoft.com/office/drawing/2014/main" val="1283233929"/>
                    </a:ext>
                  </a:extLst>
                </a:gridCol>
              </a:tblGrid>
              <a:tr h="582327">
                <a:tc>
                  <a:txBody>
                    <a:bodyPr/>
                    <a:lstStyle/>
                    <a:p>
                      <a:pPr>
                        <a:spcAft>
                          <a:spcPts val="0"/>
                        </a:spcAft>
                      </a:pPr>
                      <a:r>
                        <a:rPr lang="lt-LT" sz="1100" dirty="0">
                          <a:effectLst/>
                        </a:rPr>
                        <a:t>KOMENTARAS.  Konkursuose Lietuvoje ir užsienyje dalyvavo 515 mokinių. Iš jų 218 tapo laureatais: </a:t>
                      </a:r>
                      <a:r>
                        <a:rPr lang="lt-LT" sz="1100" dirty="0" err="1">
                          <a:effectLst/>
                        </a:rPr>
                        <a:t>Grand</a:t>
                      </a:r>
                      <a:r>
                        <a:rPr lang="lt-LT" sz="1100" dirty="0">
                          <a:effectLst/>
                        </a:rPr>
                        <a:t> </a:t>
                      </a:r>
                      <a:r>
                        <a:rPr lang="lt-LT" sz="1100" dirty="0" err="1">
                          <a:effectLst/>
                        </a:rPr>
                        <a:t>Prix</a:t>
                      </a:r>
                      <a:r>
                        <a:rPr lang="lt-LT" sz="1100" dirty="0">
                          <a:effectLst/>
                        </a:rPr>
                        <a:t> – 5; I –</a:t>
                      </a:r>
                      <a:r>
                        <a:rPr lang="lt-LT" sz="1100" dirty="0" err="1">
                          <a:effectLst/>
                        </a:rPr>
                        <a:t>os</a:t>
                      </a:r>
                      <a:r>
                        <a:rPr lang="lt-LT" sz="1100" dirty="0">
                          <a:effectLst/>
                        </a:rPr>
                        <a:t>  vietos 76; II –</a:t>
                      </a:r>
                      <a:r>
                        <a:rPr lang="lt-LT" sz="1100" dirty="0" err="1">
                          <a:effectLst/>
                        </a:rPr>
                        <a:t>os</a:t>
                      </a:r>
                      <a:r>
                        <a:rPr lang="lt-LT" sz="1100" dirty="0">
                          <a:effectLst/>
                        </a:rPr>
                        <a:t> vietos 52; III– </a:t>
                      </a:r>
                      <a:r>
                        <a:rPr lang="lt-LT" sz="1100" dirty="0" smtClean="0">
                          <a:effectLst/>
                        </a:rPr>
                        <a:t>vietos </a:t>
                      </a:r>
                      <a:r>
                        <a:rPr lang="lt-LT" sz="1100" dirty="0">
                          <a:effectLst/>
                        </a:rPr>
                        <a:t>85;  Vykome į konkursus  užsienio šalyse : Lenkijoje - Krokuvoje,  Latvijoje- Rygoje, </a:t>
                      </a:r>
                      <a:r>
                        <a:rPr lang="lt-LT" sz="1100" dirty="0" err="1">
                          <a:effectLst/>
                        </a:rPr>
                        <a:t>Naujiene</a:t>
                      </a:r>
                      <a:r>
                        <a:rPr lang="lt-LT" sz="1100" dirty="0">
                          <a:effectLst/>
                        </a:rPr>
                        <a:t>, </a:t>
                      </a:r>
                      <a:r>
                        <a:rPr lang="lt-LT" sz="1100" dirty="0" err="1">
                          <a:effectLst/>
                        </a:rPr>
                        <a:t>Siguldoje</a:t>
                      </a:r>
                      <a:r>
                        <a:rPr lang="lt-LT" sz="1100" dirty="0">
                          <a:effectLst/>
                        </a:rPr>
                        <a:t>, Italijoje  – Rimini, Austrijoje - Vienoje.</a:t>
                      </a:r>
                    </a:p>
                    <a:p>
                      <a:pPr>
                        <a:spcAft>
                          <a:spcPts val="0"/>
                        </a:spcAft>
                      </a:pPr>
                      <a:r>
                        <a:rPr lang="lt-LT" sz="1100" dirty="0">
                          <a:effectLst/>
                        </a:rPr>
                        <a:t> </a:t>
                      </a:r>
                      <a:endParaRPr lang="lt-LT" sz="1100" dirty="0">
                        <a:effectLst/>
                        <a:latin typeface="Times New Roman" panose="02020603050405020304" pitchFamily="18" charset="0"/>
                        <a:ea typeface="SimSun" panose="02010600030101010101" pitchFamily="2" charset="-122"/>
                      </a:endParaRPr>
                    </a:p>
                  </a:txBody>
                  <a:tcPr marL="63766" marR="63766" marT="0" marB="0"/>
                </a:tc>
                <a:extLst>
                  <a:ext uri="{0D108BD9-81ED-4DB2-BD59-A6C34878D82A}">
                    <a16:rowId xmlns:a16="http://schemas.microsoft.com/office/drawing/2014/main" val="4178017897"/>
                  </a:ext>
                </a:extLst>
              </a:tr>
            </a:tbl>
          </a:graphicData>
        </a:graphic>
      </p:graphicFrame>
      <p:sp>
        <p:nvSpPr>
          <p:cNvPr id="18" name="Rectangle 2"/>
          <p:cNvSpPr>
            <a:spLocks noChangeArrowheads="1"/>
          </p:cNvSpPr>
          <p:nvPr/>
        </p:nvSpPr>
        <p:spPr bwMode="auto">
          <a:xfrm>
            <a:off x="1692578" y="193897"/>
            <a:ext cx="1001980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1pPr>
            <a:lvl2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2pPr>
            <a:lvl3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3pPr>
            <a:lvl4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4pPr>
            <a:lvl5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5pPr>
            <a:lvl6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6pPr>
            <a:lvl7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7pPr>
            <a:lvl8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8pPr>
            <a:lvl9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r>
              <a:rPr kumimoji="0" lang="lt-LT" altLang="zh-CN" sz="1400" b="1"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Mokyklos pasiekimai ir veiklos rezultatai:</a:t>
            </a:r>
            <a:endParaRPr kumimoji="0" lang="lt-LT" altLang="zh-CN"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r>
              <a:rPr kumimoji="0" lang="lt-LT" altLang="zh-CN" sz="14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Egzaminų laikymas ir rezultatai</a:t>
            </a:r>
            <a:endParaRPr kumimoji="0" lang="lt-LT" altLang="zh-CN"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endParaRPr kumimoji="0" lang="lt-LT" altLang="zh-CN" sz="800" b="0" i="0" u="none" strike="noStrike" cap="none" normalizeH="0" baseline="0" dirty="0" smtClean="0">
              <a:ln>
                <a:noFill/>
              </a:ln>
              <a:solidFill>
                <a:schemeClr val="tx1"/>
              </a:solidFill>
              <a:effectLst/>
            </a:endParaRPr>
          </a:p>
        </p:txBody>
      </p:sp>
      <p:sp>
        <p:nvSpPr>
          <p:cNvPr id="19" name="Stačiakampis 18"/>
          <p:cNvSpPr/>
          <p:nvPr/>
        </p:nvSpPr>
        <p:spPr>
          <a:xfrm>
            <a:off x="0" y="3755889"/>
            <a:ext cx="11470341" cy="307777"/>
          </a:xfrm>
          <a:prstGeom prst="rect">
            <a:avLst/>
          </a:prstGeom>
        </p:spPr>
        <p:txBody>
          <a:bodyPr wrap="square">
            <a:spAutoFit/>
          </a:bodyPr>
          <a:lstStyle/>
          <a:p>
            <a:pPr lvl="0" defTabSz="914400" eaLnBrk="0" fontAlgn="base" hangingPunct="0">
              <a:spcBef>
                <a:spcPct val="0"/>
              </a:spcBef>
              <a:spcAft>
                <a:spcPct val="0"/>
              </a:spcAft>
              <a:tabLst>
                <a:tab pos="3060700" algn="ctr"/>
                <a:tab pos="6119813" algn="r"/>
              </a:tabLst>
            </a:pPr>
            <a:r>
              <a:rPr lang="lt-LT" altLang="zh-CN" sz="1400" dirty="0" smtClean="0">
                <a:latin typeface="Times New Roman" panose="02020603050405020304" pitchFamily="18" charset="0"/>
                <a:ea typeface="SimSun" panose="02010600030101010101" pitchFamily="2" charset="-122"/>
                <a:cs typeface="Times New Roman" panose="02020603050405020304" pitchFamily="18" charset="0"/>
              </a:rPr>
              <a:t>                                      </a:t>
            </a:r>
            <a:r>
              <a:rPr lang="lt-LT" altLang="zh-CN" sz="1400" dirty="0">
                <a:latin typeface="Times New Roman" panose="02020603050405020304" pitchFamily="18" charset="0"/>
                <a:ea typeface="SimSun" panose="02010600030101010101" pitchFamily="2" charset="-122"/>
                <a:cs typeface="Times New Roman" panose="02020603050405020304" pitchFamily="18" charset="0"/>
              </a:rPr>
              <a:t>Dalyvavimas konkursuose, festivaliuose, </a:t>
            </a:r>
            <a:r>
              <a:rPr lang="lt-LT" altLang="zh-CN" sz="1400" dirty="0" smtClean="0">
                <a:latin typeface="Times New Roman" panose="02020603050405020304" pitchFamily="18" charset="0"/>
                <a:ea typeface="SimSun" panose="02010600030101010101" pitchFamily="2" charset="-122"/>
                <a:cs typeface="Times New Roman" panose="02020603050405020304" pitchFamily="18" charset="0"/>
              </a:rPr>
              <a:t>parodose</a:t>
            </a:r>
            <a:endParaRPr lang="lt-LT" altLang="zh-CN" sz="1400" dirty="0">
              <a:latin typeface="Times New Roman" panose="02020603050405020304" pitchFamily="18" charset="0"/>
              <a:cs typeface="Times New Roman" panose="02020603050405020304" pitchFamily="18" charset="0"/>
            </a:endParaRPr>
          </a:p>
        </p:txBody>
      </p:sp>
      <p:sp>
        <p:nvSpPr>
          <p:cNvPr id="21" name="Stačiakampis 20"/>
          <p:cNvSpPr/>
          <p:nvPr/>
        </p:nvSpPr>
        <p:spPr>
          <a:xfrm>
            <a:off x="0" y="2253898"/>
            <a:ext cx="5344989" cy="307777"/>
          </a:xfrm>
          <a:prstGeom prst="rect">
            <a:avLst/>
          </a:prstGeom>
        </p:spPr>
        <p:txBody>
          <a:bodyPr wrap="none">
            <a:spAutoFit/>
          </a:bodyPr>
          <a:lstStyle/>
          <a:p>
            <a:pPr lvl="0" defTabSz="914400" eaLnBrk="0" fontAlgn="base" hangingPunct="0">
              <a:spcBef>
                <a:spcPct val="0"/>
              </a:spcBef>
              <a:spcAft>
                <a:spcPct val="0"/>
              </a:spcAft>
              <a:tabLst>
                <a:tab pos="3060700" algn="ctr"/>
                <a:tab pos="6119813" algn="r"/>
              </a:tabLst>
            </a:pPr>
            <a:r>
              <a:rPr lang="lt-LT" altLang="zh-CN" sz="1200" dirty="0" smtClean="0">
                <a:latin typeface="Times New Roman" panose="02020603050405020304" pitchFamily="18" charset="0"/>
                <a:ea typeface="SimSun" panose="02010600030101010101" pitchFamily="2" charset="-122"/>
                <a:cs typeface="Times New Roman" panose="02020603050405020304" pitchFamily="18" charset="0"/>
              </a:rPr>
              <a:t>                                           </a:t>
            </a:r>
            <a:r>
              <a:rPr lang="lt-LT" altLang="zh-CN" sz="1400" dirty="0" smtClean="0">
                <a:latin typeface="Times New Roman" panose="02020603050405020304" pitchFamily="18" charset="0"/>
                <a:ea typeface="SimSun" panose="02010600030101010101" pitchFamily="2" charset="-122"/>
                <a:cs typeface="Times New Roman" panose="02020603050405020304" pitchFamily="18" charset="0"/>
              </a:rPr>
              <a:t>Tolesnė </a:t>
            </a:r>
            <a:r>
              <a:rPr lang="lt-LT" altLang="zh-CN" sz="1400" dirty="0">
                <a:latin typeface="Times New Roman" panose="02020603050405020304" pitchFamily="18" charset="0"/>
                <a:ea typeface="SimSun" panose="02010600030101010101" pitchFamily="2" charset="-122"/>
                <a:cs typeface="Times New Roman" panose="02020603050405020304" pitchFamily="18" charset="0"/>
              </a:rPr>
              <a:t>veikla baigus Garliavos meno mokyklą</a:t>
            </a:r>
            <a:endParaRPr lang="lt-LT" altLang="zh-CN" sz="1400" dirty="0"/>
          </a:p>
        </p:txBody>
      </p:sp>
    </p:spTree>
    <p:extLst>
      <p:ext uri="{BB962C8B-B14F-4D97-AF65-F5344CB8AC3E}">
        <p14:creationId xmlns:p14="http://schemas.microsoft.com/office/powerpoint/2010/main" val="1773726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noChangeArrowheads="1"/>
          </p:cNvSpPr>
          <p:nvPr>
            <p:ph type="title"/>
          </p:nvPr>
        </p:nvSpPr>
        <p:spPr bwMode="auto">
          <a:xfrm>
            <a:off x="241681" y="163262"/>
            <a:ext cx="39405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00" eaLnBrk="0" fontAlgn="base" hangingPunct="0">
              <a:spcAft>
                <a:spcPct val="0"/>
              </a:spcAft>
            </a:pPr>
            <a:r>
              <a:rPr lang="lt-LT" sz="1400" b="1" dirty="0" smtClean="0">
                <a:latin typeface="Times New Roman" panose="02020603050405020304" pitchFamily="18" charset="0"/>
                <a:cs typeface="Times New Roman" panose="02020603050405020304" pitchFamily="18" charset="0"/>
              </a:rPr>
              <a:t>                Mokyklos </a:t>
            </a:r>
            <a:r>
              <a:rPr lang="lt-LT" sz="1400" b="1" dirty="0">
                <a:latin typeface="Times New Roman" panose="02020603050405020304" pitchFamily="18" charset="0"/>
                <a:cs typeface="Times New Roman" panose="02020603050405020304" pitchFamily="18" charset="0"/>
              </a:rPr>
              <a:t>veiklos kokybės įsivertinimas</a:t>
            </a:r>
            <a:r>
              <a:rPr lang="lt-LT" dirty="0"/>
              <a:t/>
            </a:r>
            <a:br>
              <a:rPr lang="lt-LT" dirty="0"/>
            </a:br>
            <a:endParaRPr kumimoji="0" lang="lt-LT" altLang="zh-CN" sz="14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0" name="Turinio vietos rezervavimo ženklas 9"/>
          <p:cNvGraphicFramePr>
            <a:graphicFrameLocks noGrp="1"/>
          </p:cNvGraphicFramePr>
          <p:nvPr>
            <p:ph idx="1"/>
            <p:extLst>
              <p:ext uri="{D42A27DB-BD31-4B8C-83A1-F6EECF244321}">
                <p14:modId xmlns:p14="http://schemas.microsoft.com/office/powerpoint/2010/main" val="2542540987"/>
              </p:ext>
            </p:extLst>
          </p:nvPr>
        </p:nvGraphicFramePr>
        <p:xfrm>
          <a:off x="914400" y="526376"/>
          <a:ext cx="10590214" cy="1290816"/>
        </p:xfrm>
        <a:graphic>
          <a:graphicData uri="http://schemas.openxmlformats.org/drawingml/2006/table">
            <a:tbl>
              <a:tblPr firstRow="1" firstCol="1" bandRow="1">
                <a:tableStyleId>{5C22544A-7EE6-4342-B048-85BDC9FD1C3A}</a:tableStyleId>
              </a:tblPr>
              <a:tblGrid>
                <a:gridCol w="2883215">
                  <a:extLst>
                    <a:ext uri="{9D8B030D-6E8A-4147-A177-3AD203B41FA5}">
                      <a16:colId xmlns:a16="http://schemas.microsoft.com/office/drawing/2014/main" val="3211404322"/>
                    </a:ext>
                  </a:extLst>
                </a:gridCol>
                <a:gridCol w="4124074">
                  <a:extLst>
                    <a:ext uri="{9D8B030D-6E8A-4147-A177-3AD203B41FA5}">
                      <a16:colId xmlns:a16="http://schemas.microsoft.com/office/drawing/2014/main" val="3273162446"/>
                    </a:ext>
                  </a:extLst>
                </a:gridCol>
                <a:gridCol w="3582925">
                  <a:extLst>
                    <a:ext uri="{9D8B030D-6E8A-4147-A177-3AD203B41FA5}">
                      <a16:colId xmlns:a16="http://schemas.microsoft.com/office/drawing/2014/main" val="3892532448"/>
                    </a:ext>
                  </a:extLst>
                </a:gridCol>
              </a:tblGrid>
              <a:tr h="229608">
                <a:tc>
                  <a:txBody>
                    <a:bodyPr/>
                    <a:lstStyle/>
                    <a:p>
                      <a:pPr>
                        <a:spcAft>
                          <a:spcPts val="0"/>
                        </a:spcAft>
                      </a:pPr>
                      <a:r>
                        <a:rPr lang="lt-LT" sz="1200" dirty="0">
                          <a:effectLst/>
                        </a:rPr>
                        <a:t> </a:t>
                      </a:r>
                      <a:endParaRPr lang="lt-LT"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spcAft>
                          <a:spcPts val="0"/>
                        </a:spcAft>
                      </a:pPr>
                      <a:r>
                        <a:rPr lang="lt-LT" sz="1200">
                          <a:effectLst/>
                        </a:rPr>
                        <a:t>Išskirtos stipriosios mokyklos veiklos pusės</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spcAft>
                          <a:spcPts val="0"/>
                        </a:spcAft>
                      </a:pPr>
                      <a:r>
                        <a:rPr lang="lt-LT" sz="1200">
                          <a:effectLst/>
                        </a:rPr>
                        <a:t>Išskirtos tobulintinos veiklos sritys</a:t>
                      </a:r>
                      <a:endParaRPr lang="lt-LT"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57051917"/>
                  </a:ext>
                </a:extLst>
              </a:tr>
              <a:tr h="229608">
                <a:tc>
                  <a:txBody>
                    <a:bodyPr/>
                    <a:lstStyle/>
                    <a:p>
                      <a:pPr>
                        <a:spcAft>
                          <a:spcPts val="0"/>
                        </a:spcAft>
                      </a:pPr>
                      <a:r>
                        <a:rPr lang="lt-LT" sz="1200">
                          <a:effectLst/>
                        </a:rPr>
                        <a:t>Platusis veiklos kokybės įsivertinimas</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a:effectLst/>
                        </a:rPr>
                        <a:t>Nebuvo atliekamas </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a:effectLst/>
                        </a:rPr>
                        <a:t> </a:t>
                      </a:r>
                      <a:endParaRPr lang="lt-LT"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778272866"/>
                  </a:ext>
                </a:extLst>
              </a:tr>
              <a:tr h="372386">
                <a:tc>
                  <a:txBody>
                    <a:bodyPr/>
                    <a:lstStyle/>
                    <a:p>
                      <a:pPr>
                        <a:spcAft>
                          <a:spcPts val="0"/>
                        </a:spcAft>
                      </a:pPr>
                      <a:r>
                        <a:rPr lang="lt-LT" sz="1200">
                          <a:effectLst/>
                        </a:rPr>
                        <a:t>Giluminis veiklos kokybės įsivertinimas</a:t>
                      </a:r>
                      <a:endParaRPr lang="lt-LT" sz="120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dirty="0">
                          <a:effectLst/>
                        </a:rPr>
                        <a:t>Nebuvo atliekamas</a:t>
                      </a:r>
                      <a:endParaRPr lang="lt-LT"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spcAft>
                          <a:spcPts val="0"/>
                        </a:spcAft>
                      </a:pPr>
                      <a:r>
                        <a:rPr lang="lt-LT" sz="1200" dirty="0">
                          <a:effectLst/>
                        </a:rPr>
                        <a:t> </a:t>
                      </a:r>
                      <a:endParaRPr lang="lt-LT"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279499182"/>
                  </a:ext>
                </a:extLst>
              </a:tr>
              <a:tr h="459214">
                <a:tc gridSpan="3">
                  <a:txBody>
                    <a:bodyPr/>
                    <a:lstStyle/>
                    <a:p>
                      <a:pPr>
                        <a:spcAft>
                          <a:spcPts val="0"/>
                        </a:spcAft>
                      </a:pPr>
                      <a:r>
                        <a:rPr lang="lt-LT" sz="1200" dirty="0">
                          <a:effectLst/>
                        </a:rPr>
                        <a:t>KOMENTARAS (įsivertinimo duomenų panaudojimas, tobulinant mokyklos veiklą) </a:t>
                      </a:r>
                    </a:p>
                    <a:p>
                      <a:pPr>
                        <a:spcAft>
                          <a:spcPts val="0"/>
                        </a:spcAft>
                      </a:pPr>
                      <a:r>
                        <a:rPr lang="lt-LT" sz="1200" dirty="0">
                          <a:effectLst/>
                        </a:rPr>
                        <a:t>2019 m. veiklos vertinimas nebuvo atliekamas. </a:t>
                      </a:r>
                      <a:endParaRPr lang="lt-LT" sz="1200" dirty="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4114235411"/>
                  </a:ext>
                </a:extLst>
              </a:tr>
            </a:tbl>
          </a:graphicData>
        </a:graphic>
      </p:graphicFrame>
      <p:sp>
        <p:nvSpPr>
          <p:cNvPr id="11" name="Rectangle 1"/>
          <p:cNvSpPr>
            <a:spLocks noChangeArrowheads="1"/>
          </p:cNvSpPr>
          <p:nvPr/>
        </p:nvSpPr>
        <p:spPr bwMode="auto">
          <a:xfrm>
            <a:off x="-1267239" y="-2595283"/>
            <a:ext cx="14186391"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a:p>
        </p:txBody>
      </p:sp>
      <p:sp>
        <p:nvSpPr>
          <p:cNvPr id="12" name="Stačiakampis 11"/>
          <p:cNvSpPr/>
          <p:nvPr/>
        </p:nvSpPr>
        <p:spPr>
          <a:xfrm>
            <a:off x="175484" y="1817191"/>
            <a:ext cx="11644111" cy="523220"/>
          </a:xfrm>
          <a:prstGeom prst="rect">
            <a:avLst/>
          </a:prstGeom>
        </p:spPr>
        <p:txBody>
          <a:bodyPr wrap="square">
            <a:spAutoFit/>
          </a:bodyPr>
          <a:lstStyle/>
          <a:p>
            <a:pPr>
              <a:spcAft>
                <a:spcPts val="0"/>
              </a:spcAft>
            </a:pPr>
            <a:r>
              <a:rPr lang="lt-LT" sz="1400" b="1" dirty="0" smtClean="0">
                <a:latin typeface="Times New Roman" panose="02020603050405020304" pitchFamily="18" charset="0"/>
                <a:ea typeface="SimSun" panose="02010600030101010101" pitchFamily="2" charset="-122"/>
              </a:rPr>
              <a:t>                 Finansų </a:t>
            </a:r>
            <a:r>
              <a:rPr lang="lt-LT" sz="1400" b="1" dirty="0">
                <a:latin typeface="Times New Roman" panose="02020603050405020304" pitchFamily="18" charset="0"/>
                <a:ea typeface="SimSun" panose="02010600030101010101" pitchFamily="2" charset="-122"/>
              </a:rPr>
              <a:t>išteklių valdymas:</a:t>
            </a:r>
            <a:endParaRPr lang="lt-LT" sz="1400" dirty="0">
              <a:latin typeface="Times New Roman" panose="02020603050405020304" pitchFamily="18" charset="0"/>
              <a:ea typeface="SimSun" panose="02010600030101010101" pitchFamily="2" charset="-122"/>
            </a:endParaRPr>
          </a:p>
          <a:p>
            <a:pPr>
              <a:spcAft>
                <a:spcPts val="0"/>
              </a:spcAft>
            </a:pPr>
            <a:r>
              <a:rPr lang="lt-LT" sz="1400" dirty="0" smtClean="0">
                <a:latin typeface="Times New Roman" panose="02020603050405020304" pitchFamily="18" charset="0"/>
                <a:ea typeface="SimSun" panose="02010600030101010101" pitchFamily="2" charset="-122"/>
              </a:rPr>
              <a:t>                 Įsigytas </a:t>
            </a:r>
            <a:r>
              <a:rPr lang="lt-LT" sz="1400" dirty="0">
                <a:latin typeface="Times New Roman" panose="02020603050405020304" pitchFamily="18" charset="0"/>
                <a:ea typeface="SimSun" panose="02010600030101010101" pitchFamily="2" charset="-122"/>
              </a:rPr>
              <a:t>turtas per metus</a:t>
            </a:r>
          </a:p>
        </p:txBody>
      </p:sp>
      <p:graphicFrame>
        <p:nvGraphicFramePr>
          <p:cNvPr id="13" name="Lentelė 12"/>
          <p:cNvGraphicFramePr>
            <a:graphicFrameLocks noGrp="1"/>
          </p:cNvGraphicFramePr>
          <p:nvPr>
            <p:extLst>
              <p:ext uri="{D42A27DB-BD31-4B8C-83A1-F6EECF244321}">
                <p14:modId xmlns:p14="http://schemas.microsoft.com/office/powerpoint/2010/main" val="1497340731"/>
              </p:ext>
            </p:extLst>
          </p:nvPr>
        </p:nvGraphicFramePr>
        <p:xfrm>
          <a:off x="914400" y="2299447"/>
          <a:ext cx="10590213" cy="4360093"/>
        </p:xfrm>
        <a:graphic>
          <a:graphicData uri="http://schemas.openxmlformats.org/drawingml/2006/table">
            <a:tbl>
              <a:tblPr firstRow="1" firstCol="1" lastRow="1" lastCol="1" bandRow="1" bandCol="1">
                <a:tableStyleId>{5C22544A-7EE6-4342-B048-85BDC9FD1C3A}</a:tableStyleId>
              </a:tblPr>
              <a:tblGrid>
                <a:gridCol w="4437450">
                  <a:extLst>
                    <a:ext uri="{9D8B030D-6E8A-4147-A177-3AD203B41FA5}">
                      <a16:colId xmlns:a16="http://schemas.microsoft.com/office/drawing/2014/main" val="885008944"/>
                    </a:ext>
                  </a:extLst>
                </a:gridCol>
                <a:gridCol w="1206913">
                  <a:extLst>
                    <a:ext uri="{9D8B030D-6E8A-4147-A177-3AD203B41FA5}">
                      <a16:colId xmlns:a16="http://schemas.microsoft.com/office/drawing/2014/main" val="3803735046"/>
                    </a:ext>
                  </a:extLst>
                </a:gridCol>
                <a:gridCol w="908566">
                  <a:extLst>
                    <a:ext uri="{9D8B030D-6E8A-4147-A177-3AD203B41FA5}">
                      <a16:colId xmlns:a16="http://schemas.microsoft.com/office/drawing/2014/main" val="2331750499"/>
                    </a:ext>
                  </a:extLst>
                </a:gridCol>
                <a:gridCol w="908566">
                  <a:extLst>
                    <a:ext uri="{9D8B030D-6E8A-4147-A177-3AD203B41FA5}">
                      <a16:colId xmlns:a16="http://schemas.microsoft.com/office/drawing/2014/main" val="3351025213"/>
                    </a:ext>
                  </a:extLst>
                </a:gridCol>
                <a:gridCol w="1110076">
                  <a:extLst>
                    <a:ext uri="{9D8B030D-6E8A-4147-A177-3AD203B41FA5}">
                      <a16:colId xmlns:a16="http://schemas.microsoft.com/office/drawing/2014/main" val="3097494140"/>
                    </a:ext>
                  </a:extLst>
                </a:gridCol>
                <a:gridCol w="1110076">
                  <a:extLst>
                    <a:ext uri="{9D8B030D-6E8A-4147-A177-3AD203B41FA5}">
                      <a16:colId xmlns:a16="http://schemas.microsoft.com/office/drawing/2014/main" val="951664266"/>
                    </a:ext>
                  </a:extLst>
                </a:gridCol>
                <a:gridCol w="908566">
                  <a:extLst>
                    <a:ext uri="{9D8B030D-6E8A-4147-A177-3AD203B41FA5}">
                      <a16:colId xmlns:a16="http://schemas.microsoft.com/office/drawing/2014/main" val="25008239"/>
                    </a:ext>
                  </a:extLst>
                </a:gridCol>
              </a:tblGrid>
              <a:tr h="220872">
                <a:tc rowSpan="2">
                  <a:txBody>
                    <a:bodyPr/>
                    <a:lstStyle/>
                    <a:p>
                      <a:pPr algn="ctr">
                        <a:lnSpc>
                          <a:spcPct val="107000"/>
                        </a:lnSpc>
                        <a:spcAft>
                          <a:spcPts val="0"/>
                        </a:spcAft>
                        <a:tabLst>
                          <a:tab pos="3060065" algn="ctr"/>
                          <a:tab pos="6120130" algn="r"/>
                        </a:tabLst>
                      </a:pPr>
                      <a:r>
                        <a:rPr lang="lt-LT" sz="1200" dirty="0">
                          <a:effectLst/>
                        </a:rPr>
                        <a:t> </a:t>
                      </a:r>
                    </a:p>
                    <a:p>
                      <a:pPr algn="ctr">
                        <a:lnSpc>
                          <a:spcPct val="107000"/>
                        </a:lnSpc>
                        <a:spcAft>
                          <a:spcPts val="0"/>
                        </a:spcAft>
                        <a:tabLst>
                          <a:tab pos="3060065" algn="ctr"/>
                          <a:tab pos="6120130" algn="r"/>
                        </a:tabLst>
                      </a:pPr>
                      <a:r>
                        <a:rPr lang="lt-LT" sz="1200" dirty="0">
                          <a:effectLst/>
                        </a:rPr>
                        <a:t>Įsigyta priemonių, muzikos instrumentų ir įrangos  </a:t>
                      </a:r>
                    </a:p>
                    <a:p>
                      <a:pPr algn="ctr">
                        <a:lnSpc>
                          <a:spcPct val="107000"/>
                        </a:lnSpc>
                        <a:spcAft>
                          <a:spcPts val="0"/>
                        </a:spcAft>
                        <a:tabLst>
                          <a:tab pos="3060065" algn="ctr"/>
                          <a:tab pos="6120130" algn="r"/>
                        </a:tabLst>
                      </a:pPr>
                      <a:r>
                        <a:rPr lang="lt-LT" sz="1200" dirty="0">
                          <a:effectLst/>
                        </a:rPr>
                        <a:t>(nurodyti IT įrangą, baldus ir kitas mokymo priemones)</a:t>
                      </a:r>
                    </a:p>
                    <a:p>
                      <a:pPr>
                        <a:lnSpc>
                          <a:spcPct val="107000"/>
                        </a:lnSpc>
                        <a:spcAft>
                          <a:spcPts val="0"/>
                        </a:spcAft>
                        <a:tabLst>
                          <a:tab pos="3060065" algn="ctr"/>
                          <a:tab pos="6120130" algn="r"/>
                        </a:tabLst>
                      </a:pPr>
                      <a:r>
                        <a:rPr lang="lt-LT" sz="1200" dirty="0">
                          <a:effectLst/>
                        </a:rPr>
                        <a:t>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gridSpan="6">
                  <a:txBody>
                    <a:bodyPr/>
                    <a:lstStyle/>
                    <a:p>
                      <a:pPr algn="ctr">
                        <a:lnSpc>
                          <a:spcPct val="107000"/>
                        </a:lnSpc>
                        <a:spcAft>
                          <a:spcPts val="0"/>
                        </a:spcAft>
                        <a:tabLst>
                          <a:tab pos="3060065" algn="ctr"/>
                          <a:tab pos="6120130" algn="r"/>
                        </a:tabLst>
                      </a:pPr>
                      <a:r>
                        <a:rPr lang="lt-LT" sz="1200">
                          <a:effectLst/>
                        </a:rPr>
                        <a:t>Gauta arba įsigyta priemonių, įrangos už lėšas (EUR):</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2254779136"/>
                  </a:ext>
                </a:extLst>
              </a:tr>
              <a:tr h="913382">
                <a:tc vMerge="1">
                  <a:txBody>
                    <a:bodyPr/>
                    <a:lstStyle/>
                    <a:p>
                      <a:endParaRPr lang="lt-LT"/>
                    </a:p>
                  </a:txBody>
                  <a:tcPr/>
                </a:tc>
                <a:tc>
                  <a:txBody>
                    <a:bodyPr/>
                    <a:lstStyle/>
                    <a:p>
                      <a:pPr algn="ctr">
                        <a:lnSpc>
                          <a:spcPct val="107000"/>
                        </a:lnSpc>
                        <a:spcAft>
                          <a:spcPts val="0"/>
                        </a:spcAft>
                        <a:tabLst>
                          <a:tab pos="3060065" algn="ctr"/>
                          <a:tab pos="6120130" algn="r"/>
                        </a:tabLst>
                      </a:pPr>
                      <a:r>
                        <a:rPr lang="lt-LT" sz="1200" dirty="0">
                          <a:effectLst/>
                        </a:rPr>
                        <a:t>ŠMM  (programos, projektai)</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gn="ctr">
                        <a:lnSpc>
                          <a:spcPct val="107000"/>
                        </a:lnSpc>
                        <a:spcAft>
                          <a:spcPts val="0"/>
                        </a:spcAft>
                        <a:tabLst>
                          <a:tab pos="3060065" algn="ctr"/>
                          <a:tab pos="6120130" algn="r"/>
                        </a:tabLst>
                      </a:pPr>
                      <a:r>
                        <a:rPr lang="lt-LT" sz="1200">
                          <a:effectLst/>
                        </a:rPr>
                        <a:t>Mokymo lėšos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gn="ctr">
                        <a:lnSpc>
                          <a:spcPct val="107000"/>
                        </a:lnSpc>
                        <a:spcAft>
                          <a:spcPts val="0"/>
                        </a:spcAft>
                        <a:tabLst>
                          <a:tab pos="3060065" algn="ctr"/>
                          <a:tab pos="6120130" algn="r"/>
                        </a:tabLst>
                      </a:pPr>
                      <a:r>
                        <a:rPr lang="lt-LT" sz="1200">
                          <a:effectLst/>
                        </a:rPr>
                        <a:t>Biudžeto  (UA)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gn="ctr">
                        <a:lnSpc>
                          <a:spcPct val="107000"/>
                        </a:lnSpc>
                        <a:spcAft>
                          <a:spcPts val="0"/>
                        </a:spcAft>
                        <a:tabLst>
                          <a:tab pos="3060065" algn="ctr"/>
                          <a:tab pos="6120130" algn="r"/>
                        </a:tabLst>
                      </a:pPr>
                      <a:r>
                        <a:rPr lang="lt-LT" sz="1200">
                          <a:effectLst/>
                        </a:rPr>
                        <a:t> </a:t>
                      </a:r>
                    </a:p>
                    <a:p>
                      <a:pPr algn="ctr">
                        <a:lnSpc>
                          <a:spcPct val="107000"/>
                        </a:lnSpc>
                        <a:spcAft>
                          <a:spcPts val="0"/>
                        </a:spcAft>
                        <a:tabLst>
                          <a:tab pos="3060065" algn="ctr"/>
                          <a:tab pos="6120130" algn="r"/>
                        </a:tabLst>
                      </a:pPr>
                      <a:r>
                        <a:rPr lang="lt-LT" sz="1200">
                          <a:effectLst/>
                        </a:rPr>
                        <a:t> 2 % lėšas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gn="ctr">
                        <a:lnSpc>
                          <a:spcPct val="107000"/>
                        </a:lnSpc>
                        <a:spcAft>
                          <a:spcPts val="0"/>
                        </a:spcAft>
                        <a:tabLst>
                          <a:tab pos="3060065" algn="ctr"/>
                          <a:tab pos="6120130" algn="r"/>
                        </a:tabLst>
                      </a:pPr>
                      <a:r>
                        <a:rPr lang="lt-LT" sz="1200">
                          <a:effectLst/>
                        </a:rPr>
                        <a:t> Kitas labdaros ir paramos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gn="ctr">
                        <a:lnSpc>
                          <a:spcPct val="107000"/>
                        </a:lnSpc>
                        <a:spcAft>
                          <a:spcPts val="0"/>
                        </a:spcAft>
                        <a:tabLst>
                          <a:tab pos="3060065" algn="ctr"/>
                          <a:tab pos="6120130" algn="r"/>
                        </a:tabLst>
                      </a:pPr>
                      <a:r>
                        <a:rPr lang="lt-LT" sz="1200">
                          <a:effectLst/>
                        </a:rPr>
                        <a:t>Pajamas iš nuomos ir kitų paslaugų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extLst>
                  <a:ext uri="{0D108BD9-81ED-4DB2-BD59-A6C34878D82A}">
                    <a16:rowId xmlns:a16="http://schemas.microsoft.com/office/drawing/2014/main" val="2421499204"/>
                  </a:ext>
                </a:extLst>
              </a:tr>
              <a:tr h="3004967">
                <a:tc>
                  <a:txBody>
                    <a:bodyPr/>
                    <a:lstStyle/>
                    <a:p>
                      <a:pPr>
                        <a:lnSpc>
                          <a:spcPct val="107000"/>
                        </a:lnSpc>
                        <a:spcAft>
                          <a:spcPts val="0"/>
                        </a:spcAft>
                        <a:tabLst>
                          <a:tab pos="3060065" algn="ctr"/>
                          <a:tab pos="6120130" algn="r"/>
                        </a:tabLst>
                      </a:pPr>
                      <a:r>
                        <a:rPr lang="lt-LT" sz="1200" dirty="0">
                          <a:effectLst/>
                        </a:rPr>
                        <a:t>Koncertinės kanklės  4 vnt. ; </a:t>
                      </a:r>
                    </a:p>
                    <a:p>
                      <a:pPr>
                        <a:lnSpc>
                          <a:spcPct val="107000"/>
                        </a:lnSpc>
                        <a:spcAft>
                          <a:spcPts val="0"/>
                        </a:spcAft>
                        <a:tabLst>
                          <a:tab pos="3060065" algn="ctr"/>
                          <a:tab pos="6120130" algn="r"/>
                        </a:tabLst>
                      </a:pPr>
                      <a:r>
                        <a:rPr lang="lt-LT" sz="1200" dirty="0">
                          <a:effectLst/>
                        </a:rPr>
                        <a:t>projektorius, Nešiojamas kompiuteris,  </a:t>
                      </a:r>
                    </a:p>
                    <a:p>
                      <a:pPr>
                        <a:lnSpc>
                          <a:spcPct val="107000"/>
                        </a:lnSpc>
                        <a:spcAft>
                          <a:spcPts val="0"/>
                        </a:spcAft>
                        <a:tabLst>
                          <a:tab pos="3060065" algn="ctr"/>
                          <a:tab pos="6120130" algn="r"/>
                        </a:tabLst>
                      </a:pPr>
                      <a:r>
                        <a:rPr lang="lt-LT" sz="1200" dirty="0">
                          <a:effectLst/>
                        </a:rPr>
                        <a:t>monitorius LG </a:t>
                      </a:r>
                    </a:p>
                    <a:p>
                      <a:pPr>
                        <a:lnSpc>
                          <a:spcPct val="107000"/>
                        </a:lnSpc>
                        <a:spcAft>
                          <a:spcPts val="0"/>
                        </a:spcAft>
                        <a:tabLst>
                          <a:tab pos="3060065" algn="ctr"/>
                          <a:tab pos="6120130" algn="r"/>
                        </a:tabLst>
                      </a:pPr>
                      <a:r>
                        <a:rPr lang="lt-LT" sz="1200" dirty="0">
                          <a:effectLst/>
                        </a:rPr>
                        <a:t>Fortepijonas kabinetinis  –  1; akustinis pianinas – 1; smuikai  – 3 vnt.</a:t>
                      </a:r>
                    </a:p>
                    <a:p>
                      <a:pPr>
                        <a:lnSpc>
                          <a:spcPct val="107000"/>
                        </a:lnSpc>
                        <a:spcAft>
                          <a:spcPts val="0"/>
                        </a:spcAft>
                        <a:tabLst>
                          <a:tab pos="3060065" algn="ctr"/>
                          <a:tab pos="6120130" algn="r"/>
                        </a:tabLst>
                      </a:pPr>
                      <a:r>
                        <a:rPr lang="lt-LT" sz="1200" dirty="0">
                          <a:effectLst/>
                        </a:rPr>
                        <a:t>akordeonai - 4 vnt.; gitaros  – 3vnt., saksofonas – 1 , </a:t>
                      </a:r>
                    </a:p>
                    <a:p>
                      <a:pPr>
                        <a:lnSpc>
                          <a:spcPct val="107000"/>
                        </a:lnSpc>
                        <a:spcAft>
                          <a:spcPts val="0"/>
                        </a:spcAft>
                        <a:tabLst>
                          <a:tab pos="3060065" algn="ctr"/>
                          <a:tab pos="6120130" algn="r"/>
                        </a:tabLst>
                      </a:pPr>
                      <a:r>
                        <a:rPr lang="lt-LT" sz="1200" dirty="0">
                          <a:effectLst/>
                        </a:rPr>
                        <a:t>fleita   –  1vnt. </a:t>
                      </a:r>
                    </a:p>
                    <a:p>
                      <a:pPr>
                        <a:lnSpc>
                          <a:spcPct val="107000"/>
                        </a:lnSpc>
                        <a:spcAft>
                          <a:spcPts val="0"/>
                        </a:spcAft>
                        <a:tabLst>
                          <a:tab pos="3060065" algn="ctr"/>
                          <a:tab pos="6120130" algn="r"/>
                        </a:tabLst>
                      </a:pPr>
                      <a:r>
                        <a:rPr lang="lt-LT" sz="1200" dirty="0">
                          <a:effectLst/>
                        </a:rPr>
                        <a:t>mušamųjų </a:t>
                      </a:r>
                      <a:r>
                        <a:rPr lang="lt-LT" sz="1200" dirty="0" err="1">
                          <a:effectLst/>
                        </a:rPr>
                        <a:t>instr</a:t>
                      </a:r>
                      <a:r>
                        <a:rPr lang="lt-LT" sz="1200" dirty="0">
                          <a:effectLst/>
                        </a:rPr>
                        <a:t>. komplektas  – 1 vnt.; </a:t>
                      </a:r>
                    </a:p>
                    <a:p>
                      <a:pPr>
                        <a:lnSpc>
                          <a:spcPct val="107000"/>
                        </a:lnSpc>
                        <a:spcAft>
                          <a:spcPts val="0"/>
                        </a:spcAft>
                        <a:tabLst>
                          <a:tab pos="3060065" algn="ctr"/>
                          <a:tab pos="6120130" algn="r"/>
                        </a:tabLst>
                      </a:pPr>
                      <a:r>
                        <a:rPr lang="lt-LT" sz="1200" dirty="0">
                          <a:effectLst/>
                        </a:rPr>
                        <a:t>tradicinės  kanklės  –  4 vnt. </a:t>
                      </a:r>
                    </a:p>
                    <a:p>
                      <a:pPr>
                        <a:lnSpc>
                          <a:spcPct val="107000"/>
                        </a:lnSpc>
                        <a:spcAft>
                          <a:spcPts val="0"/>
                        </a:spcAft>
                        <a:tabLst>
                          <a:tab pos="3060065" algn="ctr"/>
                          <a:tab pos="6120130" algn="r"/>
                        </a:tabLst>
                      </a:pPr>
                      <a:r>
                        <a:rPr lang="lt-LT" sz="1200" dirty="0">
                          <a:effectLst/>
                        </a:rPr>
                        <a:t>Kėdės koncertų salei (33 komplektai po  3 vnt.. viso: 99 kėdės) </a:t>
                      </a:r>
                    </a:p>
                    <a:p>
                      <a:pPr>
                        <a:lnSpc>
                          <a:spcPct val="107000"/>
                        </a:lnSpc>
                        <a:spcAft>
                          <a:spcPts val="0"/>
                        </a:spcAft>
                        <a:tabLst>
                          <a:tab pos="3060065" algn="ctr"/>
                          <a:tab pos="6120130" algn="r"/>
                        </a:tabLst>
                      </a:pPr>
                      <a:r>
                        <a:rPr lang="lt-LT" sz="1200" dirty="0">
                          <a:effectLst/>
                        </a:rPr>
                        <a:t>Ugdymo priemonės muzikos skyriui </a:t>
                      </a:r>
                    </a:p>
                    <a:p>
                      <a:pPr>
                        <a:lnSpc>
                          <a:spcPct val="107000"/>
                        </a:lnSpc>
                        <a:spcAft>
                          <a:spcPts val="0"/>
                        </a:spcAft>
                        <a:tabLst>
                          <a:tab pos="3060065" algn="ctr"/>
                          <a:tab pos="6120130" algn="r"/>
                        </a:tabLst>
                      </a:pPr>
                      <a:r>
                        <a:rPr lang="lt-LT" sz="1200" dirty="0">
                          <a:effectLst/>
                        </a:rPr>
                        <a:t>Ugdymo priemonės dailės skyriui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46400,00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8734, 5</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 </a:t>
                      </a:r>
                    </a:p>
                    <a:p>
                      <a:pPr>
                        <a:lnSpc>
                          <a:spcPct val="107000"/>
                        </a:lnSpc>
                        <a:spcAft>
                          <a:spcPts val="0"/>
                        </a:spcAft>
                        <a:tabLst>
                          <a:tab pos="3060065" algn="ctr"/>
                          <a:tab pos="6120130" algn="r"/>
                        </a:tabLst>
                      </a:pPr>
                      <a:r>
                        <a:rPr lang="lt-LT" sz="1200">
                          <a:effectLst/>
                        </a:rPr>
                        <a:t>4290,00</a:t>
                      </a:r>
                    </a:p>
                    <a:p>
                      <a:pPr>
                        <a:lnSpc>
                          <a:spcPct val="107000"/>
                        </a:lnSpc>
                        <a:spcAft>
                          <a:spcPts val="0"/>
                        </a:spcAft>
                        <a:tabLst>
                          <a:tab pos="3060065" algn="ctr"/>
                          <a:tab pos="6120130" algn="r"/>
                        </a:tabLst>
                      </a:pPr>
                      <a:r>
                        <a:rPr lang="lt-LT" sz="1200">
                          <a:effectLst/>
                        </a:rPr>
                        <a:t>2681,75</a:t>
                      </a:r>
                    </a:p>
                    <a:p>
                      <a:pPr>
                        <a:lnSpc>
                          <a:spcPct val="107000"/>
                        </a:lnSpc>
                        <a:spcAft>
                          <a:spcPts val="0"/>
                        </a:spcAft>
                        <a:tabLst>
                          <a:tab pos="3060065" algn="ctr"/>
                          <a:tab pos="6120130" algn="r"/>
                        </a:tabLst>
                      </a:pPr>
                      <a:r>
                        <a:rPr lang="lt-LT" sz="1200">
                          <a:effectLst/>
                        </a:rPr>
                        <a:t>5207,85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extLst>
                  <a:ext uri="{0D108BD9-81ED-4DB2-BD59-A6C34878D82A}">
                    <a16:rowId xmlns:a16="http://schemas.microsoft.com/office/drawing/2014/main" val="3228644533"/>
                  </a:ext>
                </a:extLst>
              </a:tr>
              <a:tr h="220872">
                <a:tc>
                  <a:txBody>
                    <a:bodyPr/>
                    <a:lstStyle/>
                    <a:p>
                      <a:pPr algn="r">
                        <a:lnSpc>
                          <a:spcPct val="107000"/>
                        </a:lnSpc>
                        <a:spcAft>
                          <a:spcPts val="0"/>
                        </a:spcAft>
                        <a:tabLst>
                          <a:tab pos="3060065" algn="ctr"/>
                          <a:tab pos="6120130" algn="r"/>
                        </a:tabLst>
                      </a:pPr>
                      <a:r>
                        <a:rPr lang="lt-LT" sz="1200" dirty="0">
                          <a:effectLst/>
                        </a:rPr>
                        <a:t>Iš viso:</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46400,00</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nSpc>
                          <a:spcPct val="107000"/>
                        </a:lnSpc>
                        <a:spcAft>
                          <a:spcPts val="0"/>
                        </a:spcAft>
                        <a:tabLst>
                          <a:tab pos="3060065" algn="ctr"/>
                          <a:tab pos="6120130" algn="r"/>
                        </a:tabLst>
                      </a:pPr>
                      <a:r>
                        <a:rPr lang="lt-LT" sz="1200" dirty="0">
                          <a:effectLst/>
                        </a:rPr>
                        <a:t>20 914,1</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extLst>
                  <a:ext uri="{0D108BD9-81ED-4DB2-BD59-A6C34878D82A}">
                    <a16:rowId xmlns:a16="http://schemas.microsoft.com/office/drawing/2014/main" val="947108925"/>
                  </a:ext>
                </a:extLst>
              </a:tr>
            </a:tbl>
          </a:graphicData>
        </a:graphic>
      </p:graphicFrame>
      <p:sp>
        <p:nvSpPr>
          <p:cNvPr id="14" name="Rectangle 2"/>
          <p:cNvSpPr>
            <a:spLocks noChangeArrowheads="1"/>
          </p:cNvSpPr>
          <p:nvPr/>
        </p:nvSpPr>
        <p:spPr bwMode="auto">
          <a:xfrm flipH="1">
            <a:off x="10044953" y="689581"/>
            <a:ext cx="12102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1pPr>
            <a:lvl2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2pPr>
            <a:lvl3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3pPr>
            <a:lvl4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4pPr>
            <a:lvl5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5pPr>
            <a:lvl6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6pPr>
            <a:lvl7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7pPr>
            <a:lvl8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8pPr>
            <a:lvl9pPr eaLnBrk="0" fontAlgn="base" hangingPunct="0">
              <a:spcBef>
                <a:spcPct val="0"/>
              </a:spcBef>
              <a:spcAft>
                <a:spcPct val="0"/>
              </a:spcAft>
              <a:tabLst>
                <a:tab pos="3060700" algn="ctr"/>
                <a:tab pos="6119813"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endParaRPr lang="lt-LT" altLang="zh-CN" sz="1000" dirty="0">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endParaRPr kumimoji="0" lang="lt-LT" altLang="zh-CN" sz="10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endParaRPr lang="lt-LT" altLang="zh-CN" sz="1000" dirty="0">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endParaRPr kumimoji="0" lang="lt-LT" altLang="zh-CN" sz="1000" b="0" i="0" u="none" strike="noStrike" cap="none" normalizeH="0" baseline="0" dirty="0" smtClean="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060700" algn="ctr"/>
                <a:tab pos="6119813" algn="r"/>
              </a:tabLst>
            </a:pPr>
            <a:endParaRPr kumimoji="0" lang="lt-LT" altLang="zh-CN"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15598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noChangeArrowheads="1"/>
          </p:cNvSpPr>
          <p:nvPr>
            <p:ph type="title"/>
          </p:nvPr>
        </p:nvSpPr>
        <p:spPr bwMode="auto">
          <a:xfrm>
            <a:off x="206320" y="246220"/>
            <a:ext cx="102510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Aft>
                <a:spcPct val="0"/>
              </a:spcAft>
            </a:pPr>
            <a:r>
              <a:rPr lang="lt-LT" sz="1400" dirty="0" smtClean="0">
                <a:latin typeface="Times New Roman" panose="02020603050405020304" pitchFamily="18" charset="0"/>
                <a:cs typeface="Times New Roman" panose="02020603050405020304" pitchFamily="18" charset="0"/>
              </a:rPr>
              <a:t>                Edukacinių </a:t>
            </a:r>
            <a:r>
              <a:rPr lang="lt-LT" sz="1400" dirty="0">
                <a:latin typeface="Times New Roman" panose="02020603050405020304" pitchFamily="18" charset="0"/>
                <a:cs typeface="Times New Roman" panose="02020603050405020304" pitchFamily="18" charset="0"/>
              </a:rPr>
              <a:t>aplinkų gerinimas, materialiojo turto remontas, renovacija. </a:t>
            </a:r>
            <a:endParaRPr kumimoji="0" lang="en-US" altLang="en-US"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2" name="Turinio vietos rezervavimo ženklas 1"/>
          <p:cNvGraphicFramePr>
            <a:graphicFrameLocks noGrp="1"/>
          </p:cNvGraphicFramePr>
          <p:nvPr>
            <p:ph idx="1"/>
            <p:extLst>
              <p:ext uri="{D42A27DB-BD31-4B8C-83A1-F6EECF244321}">
                <p14:modId xmlns:p14="http://schemas.microsoft.com/office/powerpoint/2010/main" val="2182043694"/>
              </p:ext>
            </p:extLst>
          </p:nvPr>
        </p:nvGraphicFramePr>
        <p:xfrm>
          <a:off x="857250" y="538608"/>
          <a:ext cx="10376808" cy="803534"/>
        </p:xfrm>
        <a:graphic>
          <a:graphicData uri="http://schemas.openxmlformats.org/drawingml/2006/table">
            <a:tbl>
              <a:tblPr firstRow="1" firstCol="1" lastRow="1" lastCol="1" bandRow="1" bandCol="1">
                <a:tableStyleId>{5C22544A-7EE6-4342-B048-85BDC9FD1C3A}</a:tableStyleId>
              </a:tblPr>
              <a:tblGrid>
                <a:gridCol w="1028052">
                  <a:extLst>
                    <a:ext uri="{9D8B030D-6E8A-4147-A177-3AD203B41FA5}">
                      <a16:colId xmlns:a16="http://schemas.microsoft.com/office/drawing/2014/main" val="3009402539"/>
                    </a:ext>
                  </a:extLst>
                </a:gridCol>
                <a:gridCol w="5774639">
                  <a:extLst>
                    <a:ext uri="{9D8B030D-6E8A-4147-A177-3AD203B41FA5}">
                      <a16:colId xmlns:a16="http://schemas.microsoft.com/office/drawing/2014/main" val="986609561"/>
                    </a:ext>
                  </a:extLst>
                </a:gridCol>
                <a:gridCol w="1028052">
                  <a:extLst>
                    <a:ext uri="{9D8B030D-6E8A-4147-A177-3AD203B41FA5}">
                      <a16:colId xmlns:a16="http://schemas.microsoft.com/office/drawing/2014/main" val="485553262"/>
                    </a:ext>
                  </a:extLst>
                </a:gridCol>
                <a:gridCol w="803847">
                  <a:extLst>
                    <a:ext uri="{9D8B030D-6E8A-4147-A177-3AD203B41FA5}">
                      <a16:colId xmlns:a16="http://schemas.microsoft.com/office/drawing/2014/main" val="957532949"/>
                    </a:ext>
                  </a:extLst>
                </a:gridCol>
                <a:gridCol w="871109">
                  <a:extLst>
                    <a:ext uri="{9D8B030D-6E8A-4147-A177-3AD203B41FA5}">
                      <a16:colId xmlns:a16="http://schemas.microsoft.com/office/drawing/2014/main" val="687644505"/>
                    </a:ext>
                  </a:extLst>
                </a:gridCol>
                <a:gridCol w="871109">
                  <a:extLst>
                    <a:ext uri="{9D8B030D-6E8A-4147-A177-3AD203B41FA5}">
                      <a16:colId xmlns:a16="http://schemas.microsoft.com/office/drawing/2014/main" val="84936934"/>
                    </a:ext>
                  </a:extLst>
                </a:gridCol>
              </a:tblGrid>
              <a:tr h="104296">
                <a:tc rowSpan="2">
                  <a:txBody>
                    <a:bodyPr/>
                    <a:lstStyle/>
                    <a:p>
                      <a:pPr>
                        <a:lnSpc>
                          <a:spcPct val="107000"/>
                        </a:lnSpc>
                        <a:spcAft>
                          <a:spcPts val="0"/>
                        </a:spcAft>
                        <a:tabLst>
                          <a:tab pos="3060065" algn="ctr"/>
                          <a:tab pos="6120130" algn="r"/>
                        </a:tabLst>
                      </a:pPr>
                      <a:r>
                        <a:rPr lang="lt-LT" sz="1200" dirty="0">
                          <a:effectLst/>
                        </a:rPr>
                        <a:t>Eil. Nr.</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rowSpan="2">
                  <a:txBody>
                    <a:bodyPr/>
                    <a:lstStyle/>
                    <a:p>
                      <a:pPr algn="ctr">
                        <a:lnSpc>
                          <a:spcPct val="107000"/>
                        </a:lnSpc>
                        <a:spcAft>
                          <a:spcPts val="0"/>
                        </a:spcAft>
                        <a:tabLst>
                          <a:tab pos="3060065" algn="ctr"/>
                          <a:tab pos="6120130" algn="r"/>
                        </a:tabLst>
                      </a:pPr>
                      <a:r>
                        <a:rPr lang="lt-LT" sz="1200" dirty="0">
                          <a:effectLst/>
                        </a:rPr>
                        <a:t>Atlikti darbai</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gridSpan="4">
                  <a:txBody>
                    <a:bodyPr/>
                    <a:lstStyle/>
                    <a:p>
                      <a:pPr algn="ctr">
                        <a:lnSpc>
                          <a:spcPct val="107000"/>
                        </a:lnSpc>
                        <a:spcAft>
                          <a:spcPts val="0"/>
                        </a:spcAft>
                        <a:tabLst>
                          <a:tab pos="3060065" algn="ctr"/>
                          <a:tab pos="6120130" algn="r"/>
                        </a:tabLst>
                      </a:pPr>
                      <a:r>
                        <a:rPr lang="lt-LT" sz="1200">
                          <a:effectLst/>
                        </a:rPr>
                        <a:t>Išnaudota lėšų (EUR)</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3439830086"/>
                  </a:ext>
                </a:extLst>
              </a:tr>
              <a:tr h="216449">
                <a:tc vMerge="1">
                  <a:txBody>
                    <a:bodyPr/>
                    <a:lstStyle/>
                    <a:p>
                      <a:endParaRPr lang="lt-LT"/>
                    </a:p>
                  </a:txBody>
                  <a:tcPr/>
                </a:tc>
                <a:tc vMerge="1">
                  <a:txBody>
                    <a:bodyPr/>
                    <a:lstStyle/>
                    <a:p>
                      <a:endParaRPr lang="lt-LT"/>
                    </a:p>
                  </a:txBody>
                  <a:tcPr/>
                </a:tc>
                <a:tc>
                  <a:txBody>
                    <a:bodyPr/>
                    <a:lstStyle/>
                    <a:p>
                      <a:pPr algn="ctr">
                        <a:lnSpc>
                          <a:spcPct val="107000"/>
                        </a:lnSpc>
                        <a:spcAft>
                          <a:spcPts val="0"/>
                        </a:spcAft>
                        <a:tabLst>
                          <a:tab pos="3060065" algn="ctr"/>
                          <a:tab pos="6120130" algn="r"/>
                        </a:tabLst>
                      </a:pPr>
                      <a:r>
                        <a:rPr lang="lt-LT" sz="1200">
                          <a:effectLst/>
                        </a:rPr>
                        <a:t>Savivaldybės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a:effectLst/>
                        </a:rPr>
                        <a:t>Valstybės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a:effectLst/>
                        </a:rPr>
                        <a:t>ES lėšos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gn="ctr">
                        <a:lnSpc>
                          <a:spcPct val="107000"/>
                        </a:lnSpc>
                        <a:spcAft>
                          <a:spcPts val="0"/>
                        </a:spcAft>
                        <a:tabLst>
                          <a:tab pos="3060065" algn="ctr"/>
                          <a:tab pos="6120130" algn="r"/>
                        </a:tabLst>
                      </a:pPr>
                      <a:r>
                        <a:rPr lang="lt-LT" sz="1200" dirty="0">
                          <a:effectLst/>
                        </a:rPr>
                        <a:t>Kitos lėšos</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275392255"/>
                  </a:ext>
                </a:extLst>
              </a:tr>
              <a:tr h="216413">
                <a:tc>
                  <a:txBody>
                    <a:bodyPr/>
                    <a:lstStyle/>
                    <a:p>
                      <a:pPr marL="228600" algn="ctr">
                        <a:lnSpc>
                          <a:spcPct val="107000"/>
                        </a:lnSpc>
                        <a:spcAft>
                          <a:spcPts val="0"/>
                        </a:spcAft>
                        <a:tabLst>
                          <a:tab pos="3060065" algn="ctr"/>
                          <a:tab pos="6120130" algn="r"/>
                        </a:tabLst>
                      </a:pPr>
                      <a:r>
                        <a:rPr lang="lt-LT" sz="1200" dirty="0">
                          <a:effectLst/>
                        </a:rPr>
                        <a:t>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tabLst>
                          <a:tab pos="3060065" algn="ctr"/>
                          <a:tab pos="6120130" algn="r"/>
                        </a:tabLst>
                      </a:pPr>
                      <a:r>
                        <a:rPr lang="lt-LT" sz="1200" dirty="0">
                          <a:effectLst/>
                        </a:rPr>
                        <a:t> Raudondvario  filialo renovacija, Instituto 20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tabLst>
                          <a:tab pos="3060065" algn="ctr"/>
                          <a:tab pos="6120130" algn="r"/>
                        </a:tabLs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tabLst>
                          <a:tab pos="3060065" algn="ctr"/>
                          <a:tab pos="6120130" algn="r"/>
                        </a:tabLst>
                      </a:pPr>
                      <a:r>
                        <a:rPr lang="lt-LT" sz="1200">
                          <a:effectLst/>
                        </a:rPr>
                        <a:t>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tabLst>
                          <a:tab pos="3060065" algn="ctr"/>
                          <a:tab pos="6120130" algn="r"/>
                        </a:tabLst>
                      </a:pPr>
                      <a:r>
                        <a:rPr lang="lt-LT" sz="1200">
                          <a:effectLst/>
                        </a:rPr>
                        <a:t>16661,70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tabLst>
                          <a:tab pos="3060065" algn="ctr"/>
                          <a:tab pos="6120130" algn="r"/>
                        </a:tabLst>
                      </a:pPr>
                      <a:r>
                        <a:rPr lang="lt-LT" sz="1200" dirty="0">
                          <a:effectLst/>
                        </a:rPr>
                        <a:t>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31057137"/>
                  </a:ext>
                </a:extLst>
              </a:tr>
            </a:tbl>
          </a:graphicData>
        </a:graphic>
      </p:graphicFrame>
      <p:sp>
        <p:nvSpPr>
          <p:cNvPr id="4" name="Stačiakampis 3"/>
          <p:cNvSpPr/>
          <p:nvPr/>
        </p:nvSpPr>
        <p:spPr>
          <a:xfrm>
            <a:off x="109975" y="1430524"/>
            <a:ext cx="3585982" cy="307777"/>
          </a:xfrm>
          <a:prstGeom prst="rect">
            <a:avLst/>
          </a:prstGeom>
        </p:spPr>
        <p:txBody>
          <a:bodyPr wrap="none">
            <a:spAutoFit/>
          </a:bodyPr>
          <a:lstStyle/>
          <a:p>
            <a:pPr>
              <a:spcAft>
                <a:spcPts val="0"/>
              </a:spcAft>
            </a:pPr>
            <a:r>
              <a:rPr lang="lt-LT" sz="1400" dirty="0">
                <a:latin typeface="Times New Roman" panose="02020603050405020304" pitchFamily="18" charset="0"/>
                <a:ea typeface="SimSun" panose="02010600030101010101" pitchFamily="2" charset="-122"/>
              </a:rPr>
              <a:t> </a:t>
            </a:r>
            <a:r>
              <a:rPr lang="lt-LT" sz="1400" dirty="0" smtClean="0">
                <a:latin typeface="Times New Roman" panose="02020603050405020304" pitchFamily="18" charset="0"/>
                <a:ea typeface="SimSun" panose="02010600030101010101" pitchFamily="2" charset="-122"/>
              </a:rPr>
              <a:t>                 Aprūpinimas </a:t>
            </a:r>
            <a:r>
              <a:rPr lang="lt-LT" sz="1400" dirty="0">
                <a:latin typeface="Times New Roman" panose="02020603050405020304" pitchFamily="18" charset="0"/>
                <a:ea typeface="SimSun" panose="02010600030101010101" pitchFamily="2" charset="-122"/>
              </a:rPr>
              <a:t>mokymo priemonėmis</a:t>
            </a:r>
          </a:p>
        </p:txBody>
      </p:sp>
      <p:graphicFrame>
        <p:nvGraphicFramePr>
          <p:cNvPr id="5" name="Lentelė 4"/>
          <p:cNvGraphicFramePr>
            <a:graphicFrameLocks noGrp="1"/>
          </p:cNvGraphicFramePr>
          <p:nvPr>
            <p:extLst>
              <p:ext uri="{D42A27DB-BD31-4B8C-83A1-F6EECF244321}">
                <p14:modId xmlns:p14="http://schemas.microsoft.com/office/powerpoint/2010/main" val="1517431527"/>
              </p:ext>
            </p:extLst>
          </p:nvPr>
        </p:nvGraphicFramePr>
        <p:xfrm>
          <a:off x="857249" y="1707523"/>
          <a:ext cx="10376809" cy="840064"/>
        </p:xfrm>
        <a:graphic>
          <a:graphicData uri="http://schemas.openxmlformats.org/drawingml/2006/table">
            <a:tbl>
              <a:tblPr>
                <a:tableStyleId>{5C22544A-7EE6-4342-B048-85BDC9FD1C3A}</a:tableStyleId>
              </a:tblPr>
              <a:tblGrid>
                <a:gridCol w="2764116">
                  <a:extLst>
                    <a:ext uri="{9D8B030D-6E8A-4147-A177-3AD203B41FA5}">
                      <a16:colId xmlns:a16="http://schemas.microsoft.com/office/drawing/2014/main" val="2988250921"/>
                    </a:ext>
                  </a:extLst>
                </a:gridCol>
                <a:gridCol w="2815304">
                  <a:extLst>
                    <a:ext uri="{9D8B030D-6E8A-4147-A177-3AD203B41FA5}">
                      <a16:colId xmlns:a16="http://schemas.microsoft.com/office/drawing/2014/main" val="1451737285"/>
                    </a:ext>
                  </a:extLst>
                </a:gridCol>
                <a:gridCol w="4797389">
                  <a:extLst>
                    <a:ext uri="{9D8B030D-6E8A-4147-A177-3AD203B41FA5}">
                      <a16:colId xmlns:a16="http://schemas.microsoft.com/office/drawing/2014/main" val="4141102002"/>
                    </a:ext>
                  </a:extLst>
                </a:gridCol>
              </a:tblGrid>
              <a:tr h="206170">
                <a:tc gridSpan="3">
                  <a:txBody>
                    <a:bodyPr/>
                    <a:lstStyle/>
                    <a:p>
                      <a:pPr algn="ctr">
                        <a:lnSpc>
                          <a:spcPct val="107000"/>
                        </a:lnSpc>
                        <a:spcAft>
                          <a:spcPts val="0"/>
                        </a:spcAft>
                      </a:pPr>
                      <a:r>
                        <a:rPr lang="lt-LT" sz="1200">
                          <a:effectLst/>
                        </a:rPr>
                        <a:t>Garliavos meno mokykla (su skyriais)</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nchor="ct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2030292235"/>
                  </a:ext>
                </a:extLst>
              </a:tr>
              <a:tr h="427724">
                <a:tc>
                  <a:txBody>
                    <a:bodyPr/>
                    <a:lstStyle/>
                    <a:p>
                      <a:pPr>
                        <a:lnSpc>
                          <a:spcPct val="107000"/>
                        </a:lnSpc>
                        <a:spcAft>
                          <a:spcPts val="0"/>
                        </a:spcAft>
                        <a:tabLst>
                          <a:tab pos="3060065" algn="ctr"/>
                          <a:tab pos="6120130" algn="r"/>
                        </a:tabLst>
                      </a:pPr>
                      <a:r>
                        <a:rPr lang="lt-LT" sz="1200" dirty="0">
                          <a:effectLst/>
                        </a:rPr>
                        <a:t> </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72" marR="65972" marT="0" marB="0" anchor="ctr"/>
                </a:tc>
                <a:tc>
                  <a:txBody>
                    <a:bodyPr/>
                    <a:lstStyle/>
                    <a:p>
                      <a:pPr algn="ctr">
                        <a:lnSpc>
                          <a:spcPct val="107000"/>
                        </a:lnSpc>
                        <a:spcAft>
                          <a:spcPts val="0"/>
                        </a:spcAft>
                        <a:tabLst>
                          <a:tab pos="4140835" algn="l"/>
                        </a:tabLst>
                      </a:pPr>
                      <a:r>
                        <a:rPr lang="lt-LT" sz="1200" dirty="0">
                          <a:effectLst/>
                        </a:rPr>
                        <a:t>Lėšos, skirtos  mokymo priemonėms įsigyti iš biudžeto (UA) iš viso </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tc>
                  <a:txBody>
                    <a:bodyPr/>
                    <a:lstStyle/>
                    <a:p>
                      <a:pPr algn="ctr">
                        <a:lnSpc>
                          <a:spcPct val="107000"/>
                        </a:lnSpc>
                        <a:spcAft>
                          <a:spcPts val="0"/>
                        </a:spcAft>
                      </a:pPr>
                      <a:r>
                        <a:rPr lang="lt-LT" sz="1200">
                          <a:effectLst/>
                        </a:rPr>
                        <a:t>Lėšų suma, už kurią įsigyta mokymo priemonių iš biudžeto (UA) </a:t>
                      </a:r>
                      <a:endParaRPr lang="lt-LT" sz="1200">
                        <a:effectLst/>
                        <a:latin typeface="Times New Roman" panose="02020603050405020304" pitchFamily="18" charset="0"/>
                        <a:ea typeface="SimSun" panose="02010600030101010101" pitchFamily="2" charset="-122"/>
                        <a:cs typeface="Times New Roman" panose="02020603050405020304" pitchFamily="18" charset="0"/>
                      </a:endParaRPr>
                    </a:p>
                  </a:txBody>
                  <a:tcPr marL="65972" marR="65972" marT="0" marB="0"/>
                </a:tc>
                <a:extLst>
                  <a:ext uri="{0D108BD9-81ED-4DB2-BD59-A6C34878D82A}">
                    <a16:rowId xmlns:a16="http://schemas.microsoft.com/office/drawing/2014/main" val="1237633849"/>
                  </a:ext>
                </a:extLst>
              </a:tr>
              <a:tr h="206170">
                <a:tc>
                  <a:txBody>
                    <a:bodyPr/>
                    <a:lstStyle/>
                    <a:p>
                      <a:pPr>
                        <a:lnSpc>
                          <a:spcPct val="107000"/>
                        </a:lnSpc>
                        <a:spcAft>
                          <a:spcPts val="0"/>
                        </a:spcAft>
                        <a:tabLst>
                          <a:tab pos="3060065" algn="ctr"/>
                          <a:tab pos="6120130" algn="r"/>
                        </a:tabLst>
                      </a:pPr>
                      <a:r>
                        <a:rPr lang="lt-LT" sz="1200" dirty="0">
                          <a:effectLst/>
                        </a:rPr>
                        <a:t> </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72" marR="65972" marT="0" marB="0"/>
                </a:tc>
                <a:tc>
                  <a:txBody>
                    <a:bodyPr/>
                    <a:lstStyle/>
                    <a:p>
                      <a:pPr algn="ctr">
                        <a:lnSpc>
                          <a:spcPct val="107000"/>
                        </a:lnSpc>
                        <a:spcAft>
                          <a:spcPts val="0"/>
                        </a:spcAft>
                        <a:tabLst>
                          <a:tab pos="3060065" algn="ctr"/>
                          <a:tab pos="6120130" algn="r"/>
                        </a:tabLst>
                      </a:pPr>
                      <a:r>
                        <a:rPr lang="lt-LT" sz="1200">
                          <a:effectLst/>
                        </a:rPr>
                        <a:t> </a:t>
                      </a:r>
                      <a:endParaRPr lang="lt-LT"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72" marR="65972" marT="0" marB="0"/>
                </a:tc>
                <a:tc>
                  <a:txBody>
                    <a:bodyPr/>
                    <a:lstStyle/>
                    <a:p>
                      <a:pPr algn="ctr">
                        <a:lnSpc>
                          <a:spcPct val="107000"/>
                        </a:lnSpc>
                        <a:spcAft>
                          <a:spcPts val="0"/>
                        </a:spcAft>
                        <a:tabLst>
                          <a:tab pos="3060065" algn="ctr"/>
                          <a:tab pos="6120130" algn="r"/>
                        </a:tabLst>
                      </a:pPr>
                      <a:r>
                        <a:rPr lang="lt-LT" sz="1200" dirty="0">
                          <a:effectLst/>
                        </a:rPr>
                        <a:t> </a:t>
                      </a:r>
                      <a:endParaRPr lang="lt-LT"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972" marR="65972" marT="0" marB="0"/>
                </a:tc>
                <a:extLst>
                  <a:ext uri="{0D108BD9-81ED-4DB2-BD59-A6C34878D82A}">
                    <a16:rowId xmlns:a16="http://schemas.microsoft.com/office/drawing/2014/main" val="30815071"/>
                  </a:ext>
                </a:extLst>
              </a:tr>
            </a:tbl>
          </a:graphicData>
        </a:graphic>
      </p:graphicFrame>
      <p:sp>
        <p:nvSpPr>
          <p:cNvPr id="9" name="Stačiakampis 8"/>
          <p:cNvSpPr/>
          <p:nvPr/>
        </p:nvSpPr>
        <p:spPr>
          <a:xfrm>
            <a:off x="219767" y="2498045"/>
            <a:ext cx="2416046" cy="307777"/>
          </a:xfrm>
          <a:prstGeom prst="rect">
            <a:avLst/>
          </a:prstGeom>
        </p:spPr>
        <p:txBody>
          <a:bodyPr wrap="none">
            <a:spAutoFit/>
          </a:bodyPr>
          <a:lstStyle/>
          <a:p>
            <a:pPr>
              <a:spcAft>
                <a:spcPts val="0"/>
              </a:spcAft>
            </a:pPr>
            <a:r>
              <a:rPr lang="lt-LT" sz="1400" dirty="0" smtClean="0">
                <a:latin typeface="Times New Roman" panose="02020603050405020304" pitchFamily="18" charset="0"/>
                <a:ea typeface="SimSun" panose="02010600030101010101" pitchFamily="2" charset="-122"/>
              </a:rPr>
              <a:t>                Gauta </a:t>
            </a:r>
            <a:r>
              <a:rPr lang="lt-LT" sz="1400" dirty="0">
                <a:latin typeface="Times New Roman" panose="02020603050405020304" pitchFamily="18" charset="0"/>
                <a:ea typeface="SimSun" panose="02010600030101010101" pitchFamily="2" charset="-122"/>
              </a:rPr>
              <a:t>lėšų per metus</a:t>
            </a:r>
          </a:p>
        </p:txBody>
      </p:sp>
      <p:graphicFrame>
        <p:nvGraphicFramePr>
          <p:cNvPr id="11" name="Lentelė 10"/>
          <p:cNvGraphicFramePr>
            <a:graphicFrameLocks noGrp="1"/>
          </p:cNvGraphicFramePr>
          <p:nvPr>
            <p:extLst>
              <p:ext uri="{D42A27DB-BD31-4B8C-83A1-F6EECF244321}">
                <p14:modId xmlns:p14="http://schemas.microsoft.com/office/powerpoint/2010/main" val="1334772203"/>
              </p:ext>
            </p:extLst>
          </p:nvPr>
        </p:nvGraphicFramePr>
        <p:xfrm>
          <a:off x="857248" y="2794240"/>
          <a:ext cx="10376809" cy="1881579"/>
        </p:xfrm>
        <a:graphic>
          <a:graphicData uri="http://schemas.openxmlformats.org/drawingml/2006/table">
            <a:tbl>
              <a:tblPr firstRow="1" firstCol="1" lastRow="1" lastCol="1" bandRow="1" bandCol="1">
                <a:tableStyleId>{5C22544A-7EE6-4342-B048-85BDC9FD1C3A}</a:tableStyleId>
              </a:tblPr>
              <a:tblGrid>
                <a:gridCol w="814438">
                  <a:extLst>
                    <a:ext uri="{9D8B030D-6E8A-4147-A177-3AD203B41FA5}">
                      <a16:colId xmlns:a16="http://schemas.microsoft.com/office/drawing/2014/main" val="1005377021"/>
                    </a:ext>
                  </a:extLst>
                </a:gridCol>
                <a:gridCol w="958600">
                  <a:extLst>
                    <a:ext uri="{9D8B030D-6E8A-4147-A177-3AD203B41FA5}">
                      <a16:colId xmlns:a16="http://schemas.microsoft.com/office/drawing/2014/main" val="2704558453"/>
                    </a:ext>
                  </a:extLst>
                </a:gridCol>
                <a:gridCol w="1052974">
                  <a:extLst>
                    <a:ext uri="{9D8B030D-6E8A-4147-A177-3AD203B41FA5}">
                      <a16:colId xmlns:a16="http://schemas.microsoft.com/office/drawing/2014/main" val="2149451803"/>
                    </a:ext>
                  </a:extLst>
                </a:gridCol>
                <a:gridCol w="1460192">
                  <a:extLst>
                    <a:ext uri="{9D8B030D-6E8A-4147-A177-3AD203B41FA5}">
                      <a16:colId xmlns:a16="http://schemas.microsoft.com/office/drawing/2014/main" val="3531965199"/>
                    </a:ext>
                  </a:extLst>
                </a:gridCol>
                <a:gridCol w="779513">
                  <a:extLst>
                    <a:ext uri="{9D8B030D-6E8A-4147-A177-3AD203B41FA5}">
                      <a16:colId xmlns:a16="http://schemas.microsoft.com/office/drawing/2014/main" val="3521253782"/>
                    </a:ext>
                  </a:extLst>
                </a:gridCol>
                <a:gridCol w="1378454">
                  <a:extLst>
                    <a:ext uri="{9D8B030D-6E8A-4147-A177-3AD203B41FA5}">
                      <a16:colId xmlns:a16="http://schemas.microsoft.com/office/drawing/2014/main" val="2355515015"/>
                    </a:ext>
                  </a:extLst>
                </a:gridCol>
                <a:gridCol w="1608814">
                  <a:extLst>
                    <a:ext uri="{9D8B030D-6E8A-4147-A177-3AD203B41FA5}">
                      <a16:colId xmlns:a16="http://schemas.microsoft.com/office/drawing/2014/main" val="3876433045"/>
                    </a:ext>
                  </a:extLst>
                </a:gridCol>
                <a:gridCol w="922532">
                  <a:extLst>
                    <a:ext uri="{9D8B030D-6E8A-4147-A177-3AD203B41FA5}">
                      <a16:colId xmlns:a16="http://schemas.microsoft.com/office/drawing/2014/main" val="3843045441"/>
                    </a:ext>
                  </a:extLst>
                </a:gridCol>
                <a:gridCol w="1401292">
                  <a:extLst>
                    <a:ext uri="{9D8B030D-6E8A-4147-A177-3AD203B41FA5}">
                      <a16:colId xmlns:a16="http://schemas.microsoft.com/office/drawing/2014/main" val="343375122"/>
                    </a:ext>
                  </a:extLst>
                </a:gridCol>
              </a:tblGrid>
              <a:tr h="335528">
                <a:tc rowSpan="3">
                  <a:txBody>
                    <a:bodyPr/>
                    <a:lstStyle/>
                    <a:p>
                      <a:pPr algn="ctr">
                        <a:lnSpc>
                          <a:spcPct val="107000"/>
                        </a:lnSpc>
                        <a:spcAft>
                          <a:spcPts val="0"/>
                        </a:spcAft>
                        <a:tabLst>
                          <a:tab pos="3060065" algn="ctr"/>
                          <a:tab pos="6120130" algn="r"/>
                        </a:tabLst>
                      </a:pPr>
                      <a:r>
                        <a:rPr lang="lt-LT" sz="600" dirty="0">
                          <a:effectLst/>
                        </a:rPr>
                        <a:t> </a:t>
                      </a:r>
                    </a:p>
                    <a:p>
                      <a:pPr>
                        <a:lnSpc>
                          <a:spcPct val="107000"/>
                        </a:lnSpc>
                        <a:spcAft>
                          <a:spcPts val="0"/>
                        </a:spcAft>
                        <a:tabLst>
                          <a:tab pos="3060065" algn="ctr"/>
                          <a:tab pos="6120130" algn="r"/>
                        </a:tabLst>
                      </a:pPr>
                      <a:r>
                        <a:rPr lang="lt-LT" sz="600" dirty="0">
                          <a:effectLst/>
                        </a:rPr>
                        <a:t> </a:t>
                      </a:r>
                      <a:endParaRPr lang="lt-LT" sz="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gridSpan="8">
                  <a:txBody>
                    <a:bodyPr/>
                    <a:lstStyle/>
                    <a:p>
                      <a:pPr algn="ctr">
                        <a:lnSpc>
                          <a:spcPct val="107000"/>
                        </a:lnSpc>
                        <a:spcAft>
                          <a:spcPts val="0"/>
                        </a:spcAft>
                        <a:tabLst>
                          <a:tab pos="3060065" algn="ctr"/>
                          <a:tab pos="6120130" algn="r"/>
                        </a:tabLst>
                      </a:pPr>
                      <a:r>
                        <a:rPr lang="lt-LT" sz="1100" dirty="0">
                          <a:effectLst/>
                        </a:rPr>
                        <a:t>Gauta lėšų iš viso per metus iš:</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4082383374"/>
                  </a:ext>
                </a:extLst>
              </a:tr>
              <a:tr h="714146">
                <a:tc vMerge="1">
                  <a:txBody>
                    <a:bodyPr/>
                    <a:lstStyle/>
                    <a:p>
                      <a:endParaRPr lang="lt-LT"/>
                    </a:p>
                  </a:txBody>
                  <a:tcPr/>
                </a:tc>
                <a:tc>
                  <a:txBody>
                    <a:bodyPr/>
                    <a:lstStyle/>
                    <a:p>
                      <a:pPr algn="ctr">
                        <a:lnSpc>
                          <a:spcPct val="107000"/>
                        </a:lnSpc>
                        <a:spcAft>
                          <a:spcPts val="0"/>
                        </a:spcAft>
                        <a:tabLst>
                          <a:tab pos="3060065" algn="ctr"/>
                          <a:tab pos="6120130" algn="r"/>
                        </a:tabLst>
                      </a:pPr>
                      <a:r>
                        <a:rPr lang="lt-LT" sz="1100" dirty="0">
                          <a:effectLst/>
                        </a:rPr>
                        <a:t>Mokinio krepšelio </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gn="ctr">
                        <a:lnSpc>
                          <a:spcPct val="107000"/>
                        </a:lnSpc>
                        <a:spcAft>
                          <a:spcPts val="0"/>
                        </a:spcAft>
                        <a:tabLst>
                          <a:tab pos="3060065" algn="ctr"/>
                          <a:tab pos="6120130" algn="r"/>
                        </a:tabLst>
                      </a:pPr>
                      <a:r>
                        <a:rPr lang="lt-LT" sz="1100" dirty="0">
                          <a:effectLst/>
                        </a:rPr>
                        <a:t>Biudžeto (UA)</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gn="ctr">
                        <a:lnSpc>
                          <a:spcPct val="107000"/>
                        </a:lnSpc>
                        <a:spcAft>
                          <a:spcPts val="0"/>
                        </a:spcAft>
                        <a:tabLst>
                          <a:tab pos="3060065" algn="ctr"/>
                          <a:tab pos="6120130" algn="r"/>
                        </a:tabLst>
                      </a:pPr>
                      <a:r>
                        <a:rPr lang="lt-LT" sz="1100" dirty="0">
                          <a:effectLst/>
                        </a:rPr>
                        <a:t>ŠMM  (programos, projektai)</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gn="ctr">
                        <a:lnSpc>
                          <a:spcPct val="107000"/>
                        </a:lnSpc>
                        <a:spcAft>
                          <a:spcPts val="0"/>
                        </a:spcAft>
                        <a:tabLst>
                          <a:tab pos="3060065" algn="ctr"/>
                          <a:tab pos="6120130" algn="r"/>
                        </a:tabLst>
                      </a:pPr>
                      <a:r>
                        <a:rPr lang="lt-LT" sz="1100" dirty="0">
                          <a:effectLst/>
                        </a:rPr>
                        <a:t>Tarptautinių programų ir projektų lėšų</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gn="ctr">
                        <a:lnSpc>
                          <a:spcPct val="107000"/>
                        </a:lnSpc>
                        <a:spcAft>
                          <a:spcPts val="0"/>
                        </a:spcAft>
                        <a:tabLst>
                          <a:tab pos="3060065" algn="ctr"/>
                          <a:tab pos="6120130" algn="r"/>
                        </a:tabLst>
                      </a:pPr>
                      <a:r>
                        <a:rPr lang="lt-LT" sz="1100" dirty="0">
                          <a:effectLst/>
                        </a:rPr>
                        <a:t> </a:t>
                      </a:r>
                    </a:p>
                    <a:p>
                      <a:pPr algn="ctr">
                        <a:lnSpc>
                          <a:spcPct val="107000"/>
                        </a:lnSpc>
                        <a:spcAft>
                          <a:spcPts val="0"/>
                        </a:spcAft>
                        <a:tabLst>
                          <a:tab pos="3060065" algn="ctr"/>
                          <a:tab pos="6120130" algn="r"/>
                        </a:tabLst>
                      </a:pPr>
                      <a:r>
                        <a:rPr lang="lt-LT" sz="1100" dirty="0">
                          <a:effectLst/>
                        </a:rPr>
                        <a:t>2 % lėšų</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gn="ctr">
                        <a:lnSpc>
                          <a:spcPct val="107000"/>
                        </a:lnSpc>
                        <a:spcAft>
                          <a:spcPts val="0"/>
                        </a:spcAft>
                        <a:tabLst>
                          <a:tab pos="3060065" algn="ctr"/>
                          <a:tab pos="6120130" algn="r"/>
                        </a:tabLst>
                      </a:pPr>
                      <a:r>
                        <a:rPr lang="lt-LT" sz="1100" dirty="0">
                          <a:effectLst/>
                        </a:rPr>
                        <a:t>Kitų labdaros ir paramos lėšų </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gn="ctr">
                        <a:lnSpc>
                          <a:spcPct val="107000"/>
                        </a:lnSpc>
                        <a:spcAft>
                          <a:spcPts val="0"/>
                        </a:spcAft>
                        <a:tabLst>
                          <a:tab pos="3060065" algn="ctr"/>
                          <a:tab pos="6120130" algn="r"/>
                        </a:tabLst>
                      </a:pPr>
                      <a:r>
                        <a:rPr lang="lt-LT" sz="1100" dirty="0">
                          <a:effectLst/>
                        </a:rPr>
                        <a:t>Pajamų iš tėvų įnašų už vaikų mokslą</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gn="ctr">
                        <a:lnSpc>
                          <a:spcPct val="107000"/>
                        </a:lnSpc>
                        <a:spcAft>
                          <a:spcPts val="0"/>
                        </a:spcAft>
                        <a:tabLst>
                          <a:tab pos="3060065" algn="ctr"/>
                          <a:tab pos="6120130" algn="r"/>
                        </a:tabLst>
                      </a:pPr>
                      <a:r>
                        <a:rPr lang="lt-LT" sz="1100" dirty="0">
                          <a:effectLst/>
                        </a:rPr>
                        <a:t>Pajamų iš patalpų nuomos ir kitų paslaugų</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extLst>
                  <a:ext uri="{0D108BD9-81ED-4DB2-BD59-A6C34878D82A}">
                    <a16:rowId xmlns:a16="http://schemas.microsoft.com/office/drawing/2014/main" val="2580595048"/>
                  </a:ext>
                </a:extLst>
              </a:tr>
              <a:tr h="464375">
                <a:tc vMerge="1">
                  <a:txBody>
                    <a:bodyPr/>
                    <a:lstStyle/>
                    <a:p>
                      <a:endParaRPr lang="lt-LT"/>
                    </a:p>
                  </a:txBody>
                  <a:tcPr/>
                </a:tc>
                <a:tc>
                  <a:txBody>
                    <a:bodyPr/>
                    <a:lstStyle/>
                    <a:p>
                      <a:pPr>
                        <a:lnSpc>
                          <a:spcPct val="107000"/>
                        </a:lnSpc>
                        <a:spcAft>
                          <a:spcPts val="0"/>
                        </a:spcAft>
                        <a:tabLst>
                          <a:tab pos="3060065" algn="ctr"/>
                          <a:tab pos="6120130" algn="r"/>
                        </a:tabLst>
                      </a:pPr>
                      <a:r>
                        <a:rPr lang="lt-LT" sz="1100">
                          <a:effectLst/>
                        </a:rPr>
                        <a:t>13500</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nSpc>
                          <a:spcPct val="107000"/>
                        </a:lnSpc>
                        <a:spcAft>
                          <a:spcPts val="0"/>
                        </a:spcAft>
                        <a:tabLst>
                          <a:tab pos="3060065" algn="ctr"/>
                          <a:tab pos="6120130" algn="r"/>
                        </a:tabLst>
                      </a:pPr>
                      <a:r>
                        <a:rPr lang="lt-LT" sz="1100" dirty="0">
                          <a:effectLst/>
                        </a:rPr>
                        <a:t>801044,97</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nSpc>
                          <a:spcPct val="107000"/>
                        </a:lnSpc>
                        <a:spcAft>
                          <a:spcPts val="0"/>
                        </a:spcAft>
                        <a:tabLst>
                          <a:tab pos="3060065" algn="ctr"/>
                          <a:tab pos="6120130" algn="r"/>
                        </a:tabLst>
                      </a:pPr>
                      <a:r>
                        <a:rPr lang="lt-LT" sz="1100" dirty="0">
                          <a:effectLst/>
                        </a:rPr>
                        <a:t>48041</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nSpc>
                          <a:spcPct val="107000"/>
                        </a:lnSpc>
                        <a:spcAft>
                          <a:spcPts val="0"/>
                        </a:spcAft>
                        <a:tabLst>
                          <a:tab pos="3060065" algn="ctr"/>
                          <a:tab pos="6120130" algn="r"/>
                        </a:tabLst>
                      </a:pPr>
                      <a:r>
                        <a:rPr lang="lt-LT" sz="1100" dirty="0">
                          <a:effectLst/>
                        </a:rPr>
                        <a:t> </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nSpc>
                          <a:spcPct val="107000"/>
                        </a:lnSpc>
                        <a:spcAft>
                          <a:spcPts val="0"/>
                        </a:spcAft>
                        <a:tabLst>
                          <a:tab pos="3060065" algn="ctr"/>
                          <a:tab pos="6120130" algn="r"/>
                        </a:tabLst>
                      </a:pPr>
                      <a:r>
                        <a:rPr lang="lt-LT" sz="1100" dirty="0">
                          <a:effectLst/>
                        </a:rPr>
                        <a:t>1475,26</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nSpc>
                          <a:spcPct val="107000"/>
                        </a:lnSpc>
                        <a:spcAft>
                          <a:spcPts val="0"/>
                        </a:spcAft>
                        <a:tabLst>
                          <a:tab pos="3060065" algn="ctr"/>
                          <a:tab pos="6120130" algn="r"/>
                        </a:tabLst>
                      </a:pPr>
                      <a:r>
                        <a:rPr lang="lt-LT" sz="1100">
                          <a:effectLst/>
                        </a:rPr>
                        <a:t>883</a:t>
                      </a:r>
                      <a:endParaRPr lang="lt-LT" sz="110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nSpc>
                          <a:spcPct val="107000"/>
                        </a:lnSpc>
                        <a:spcAft>
                          <a:spcPts val="0"/>
                        </a:spcAft>
                        <a:tabLst>
                          <a:tab pos="3060065" algn="ctr"/>
                          <a:tab pos="6120130" algn="r"/>
                        </a:tabLst>
                      </a:pPr>
                      <a:r>
                        <a:rPr lang="lt-LT" sz="1100" dirty="0">
                          <a:effectLst/>
                        </a:rPr>
                        <a:t>84226</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nSpc>
                          <a:spcPct val="107000"/>
                        </a:lnSpc>
                        <a:spcAft>
                          <a:spcPts val="0"/>
                        </a:spcAft>
                        <a:tabLst>
                          <a:tab pos="3060065" algn="ctr"/>
                          <a:tab pos="6120130" algn="r"/>
                        </a:tabLst>
                      </a:pPr>
                      <a:r>
                        <a:rPr lang="lt-LT" sz="1100" dirty="0">
                          <a:effectLst/>
                        </a:rPr>
                        <a:t> </a:t>
                      </a:r>
                      <a:endParaRPr lang="lt-LT" sz="11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extLst>
                  <a:ext uri="{0D108BD9-81ED-4DB2-BD59-A6C34878D82A}">
                    <a16:rowId xmlns:a16="http://schemas.microsoft.com/office/drawing/2014/main" val="2280308398"/>
                  </a:ext>
                </a:extLst>
              </a:tr>
              <a:tr h="184738">
                <a:tc>
                  <a:txBody>
                    <a:bodyPr/>
                    <a:lstStyle/>
                    <a:p>
                      <a:pPr algn="r">
                        <a:lnSpc>
                          <a:spcPct val="107000"/>
                        </a:lnSpc>
                        <a:spcAft>
                          <a:spcPts val="0"/>
                        </a:spcAft>
                        <a:tabLst>
                          <a:tab pos="3060065" algn="ctr"/>
                          <a:tab pos="6120130" algn="r"/>
                        </a:tabLst>
                      </a:pPr>
                      <a:r>
                        <a:rPr lang="lt-LT" sz="1200" dirty="0">
                          <a:effectLst/>
                        </a:rPr>
                        <a:t>Iš viso</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a:txBody>
                    <a:bodyPr/>
                    <a:lstStyle/>
                    <a:p>
                      <a:pPr>
                        <a:lnSpc>
                          <a:spcPct val="107000"/>
                        </a:lnSpc>
                        <a:spcAft>
                          <a:spcPts val="0"/>
                        </a:spcAft>
                        <a:tabLst>
                          <a:tab pos="3060065" algn="ctr"/>
                          <a:tab pos="6120130" algn="r"/>
                        </a:tabLst>
                      </a:pPr>
                      <a:r>
                        <a:rPr lang="lt-LT" sz="600" dirty="0">
                          <a:effectLst/>
                        </a:rPr>
                        <a:t> </a:t>
                      </a:r>
                      <a:endParaRPr lang="lt-LT" sz="6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gridSpan="7">
                  <a:txBody>
                    <a:bodyPr/>
                    <a:lstStyle/>
                    <a:p>
                      <a:pPr>
                        <a:lnSpc>
                          <a:spcPct val="107000"/>
                        </a:lnSpc>
                        <a:spcAft>
                          <a:spcPts val="0"/>
                        </a:spcAft>
                        <a:tabLst>
                          <a:tab pos="3060065" algn="ctr"/>
                          <a:tab pos="6120130" algn="r"/>
                        </a:tabLst>
                      </a:pPr>
                      <a:r>
                        <a:rPr lang="lt-LT" sz="1200" dirty="0">
                          <a:effectLst/>
                        </a:rPr>
                        <a:t>                                                         949170,23</a:t>
                      </a:r>
                      <a:endParaRPr lang="lt-LT" sz="12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35837" marR="35837" marT="0" marB="0"/>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785062511"/>
                  </a:ext>
                </a:extLst>
              </a:tr>
            </a:tbl>
          </a:graphicData>
        </a:graphic>
      </p:graphicFrame>
      <p:sp>
        <p:nvSpPr>
          <p:cNvPr id="14" name="Stačiakampis 13"/>
          <p:cNvSpPr/>
          <p:nvPr/>
        </p:nvSpPr>
        <p:spPr>
          <a:xfrm>
            <a:off x="147001" y="4675819"/>
            <a:ext cx="3996992" cy="307777"/>
          </a:xfrm>
          <a:prstGeom prst="rect">
            <a:avLst/>
          </a:prstGeom>
        </p:spPr>
        <p:txBody>
          <a:bodyPr wrap="none">
            <a:spAutoFit/>
          </a:bodyPr>
          <a:lstStyle/>
          <a:p>
            <a:pPr>
              <a:spcAft>
                <a:spcPts val="0"/>
              </a:spcAft>
            </a:pPr>
            <a:r>
              <a:rPr lang="lt-LT" sz="1400" dirty="0">
                <a:latin typeface="Times New Roman" panose="02020603050405020304" pitchFamily="18" charset="0"/>
                <a:ea typeface="SimSun" panose="02010600030101010101" pitchFamily="2" charset="-122"/>
              </a:rPr>
              <a:t> </a:t>
            </a:r>
            <a:r>
              <a:rPr lang="lt-LT" sz="1400" dirty="0" smtClean="0">
                <a:latin typeface="Times New Roman" panose="02020603050405020304" pitchFamily="18" charset="0"/>
                <a:ea typeface="SimSun" panose="02010600030101010101" pitchFamily="2" charset="-122"/>
              </a:rPr>
              <a:t>                 Vieno </a:t>
            </a:r>
            <a:r>
              <a:rPr lang="lt-LT" sz="1400" dirty="0">
                <a:latin typeface="Times New Roman" panose="02020603050405020304" pitchFamily="18" charset="0"/>
                <a:ea typeface="SimSun" panose="02010600030101010101" pitchFamily="2" charset="-122"/>
              </a:rPr>
              <a:t>mokinio išlaikymo kaina per metus</a:t>
            </a:r>
          </a:p>
        </p:txBody>
      </p:sp>
      <p:graphicFrame>
        <p:nvGraphicFramePr>
          <p:cNvPr id="15" name="Lentelė 14"/>
          <p:cNvGraphicFramePr>
            <a:graphicFrameLocks noGrp="1"/>
          </p:cNvGraphicFramePr>
          <p:nvPr>
            <p:extLst>
              <p:ext uri="{D42A27DB-BD31-4B8C-83A1-F6EECF244321}">
                <p14:modId xmlns:p14="http://schemas.microsoft.com/office/powerpoint/2010/main" val="3041598988"/>
              </p:ext>
            </p:extLst>
          </p:nvPr>
        </p:nvGraphicFramePr>
        <p:xfrm>
          <a:off x="857248" y="4983596"/>
          <a:ext cx="10376808" cy="1753380"/>
        </p:xfrm>
        <a:graphic>
          <a:graphicData uri="http://schemas.openxmlformats.org/drawingml/2006/table">
            <a:tbl>
              <a:tblPr firstRow="1" firstCol="1" lastRow="1" lastCol="1" bandRow="1" bandCol="1">
                <a:tableStyleId>{5C22544A-7EE6-4342-B048-85BDC9FD1C3A}</a:tableStyleId>
              </a:tblPr>
              <a:tblGrid>
                <a:gridCol w="2517034">
                  <a:extLst>
                    <a:ext uri="{9D8B030D-6E8A-4147-A177-3AD203B41FA5}">
                      <a16:colId xmlns:a16="http://schemas.microsoft.com/office/drawing/2014/main" val="1097845480"/>
                    </a:ext>
                  </a:extLst>
                </a:gridCol>
                <a:gridCol w="1205530">
                  <a:extLst>
                    <a:ext uri="{9D8B030D-6E8A-4147-A177-3AD203B41FA5}">
                      <a16:colId xmlns:a16="http://schemas.microsoft.com/office/drawing/2014/main" val="2000468870"/>
                    </a:ext>
                  </a:extLst>
                </a:gridCol>
                <a:gridCol w="2016329">
                  <a:extLst>
                    <a:ext uri="{9D8B030D-6E8A-4147-A177-3AD203B41FA5}">
                      <a16:colId xmlns:a16="http://schemas.microsoft.com/office/drawing/2014/main" val="3895961366"/>
                    </a:ext>
                  </a:extLst>
                </a:gridCol>
                <a:gridCol w="1714058">
                  <a:extLst>
                    <a:ext uri="{9D8B030D-6E8A-4147-A177-3AD203B41FA5}">
                      <a16:colId xmlns:a16="http://schemas.microsoft.com/office/drawing/2014/main" val="3567520284"/>
                    </a:ext>
                  </a:extLst>
                </a:gridCol>
                <a:gridCol w="2923857">
                  <a:extLst>
                    <a:ext uri="{9D8B030D-6E8A-4147-A177-3AD203B41FA5}">
                      <a16:colId xmlns:a16="http://schemas.microsoft.com/office/drawing/2014/main" val="2301742550"/>
                    </a:ext>
                  </a:extLst>
                </a:gridCol>
              </a:tblGrid>
              <a:tr h="584460">
                <a:tc>
                  <a:txBody>
                    <a:bodyPr/>
                    <a:lstStyle/>
                    <a:p>
                      <a:pPr>
                        <a:spcAft>
                          <a:spcPts val="0"/>
                        </a:spcAft>
                      </a:pPr>
                      <a:r>
                        <a:rPr lang="lt-LT" sz="1200" dirty="0">
                          <a:effectLst/>
                        </a:rPr>
                        <a:t> </a:t>
                      </a:r>
                      <a:endParaRPr lang="lt-LT" sz="1200" dirty="0">
                        <a:effectLst/>
                        <a:latin typeface="Times New Roman" panose="02020603050405020304" pitchFamily="18" charset="0"/>
                        <a:ea typeface="SimSun" panose="02010600030101010101" pitchFamily="2" charset="-122"/>
                      </a:endParaRPr>
                    </a:p>
                  </a:txBody>
                  <a:tcPr marL="65968" marR="65968" marT="0" marB="0"/>
                </a:tc>
                <a:tc>
                  <a:txBody>
                    <a:bodyPr/>
                    <a:lstStyle/>
                    <a:p>
                      <a:pPr algn="ctr">
                        <a:spcAft>
                          <a:spcPts val="0"/>
                        </a:spcAft>
                      </a:pPr>
                      <a:r>
                        <a:rPr lang="lt-LT" sz="1200">
                          <a:effectLst/>
                        </a:rPr>
                        <a:t>Mokinių skaičius</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lgn="ctr">
                        <a:spcAft>
                          <a:spcPts val="0"/>
                        </a:spcAft>
                      </a:pPr>
                      <a:r>
                        <a:rPr lang="lt-LT" sz="1200" dirty="0">
                          <a:effectLst/>
                        </a:rPr>
                        <a:t>Biudžeto (UA)  lėšos, skirtos metams </a:t>
                      </a:r>
                      <a:endParaRPr lang="lt-LT" sz="1200" dirty="0">
                        <a:effectLst/>
                        <a:latin typeface="Times New Roman" panose="02020603050405020304" pitchFamily="18" charset="0"/>
                        <a:ea typeface="SimSun" panose="02010600030101010101" pitchFamily="2" charset="-122"/>
                      </a:endParaRPr>
                    </a:p>
                  </a:txBody>
                  <a:tcPr marL="65968" marR="65968" marT="0" marB="0"/>
                </a:tc>
                <a:tc>
                  <a:txBody>
                    <a:bodyPr/>
                    <a:lstStyle/>
                    <a:p>
                      <a:pPr algn="ctr">
                        <a:spcAft>
                          <a:spcPts val="0"/>
                        </a:spcAft>
                      </a:pPr>
                      <a:r>
                        <a:rPr lang="lt-LT" sz="1200">
                          <a:effectLst/>
                        </a:rPr>
                        <a:t>Mokinio krepšelio lėšos, skirtos metams</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lgn="ctr">
                        <a:spcAft>
                          <a:spcPts val="0"/>
                        </a:spcAft>
                      </a:pPr>
                      <a:r>
                        <a:rPr lang="lt-LT" sz="1200">
                          <a:effectLst/>
                        </a:rPr>
                        <a:t>Lėšų suma per metus skiriama vienam mokiniui </a:t>
                      </a:r>
                      <a:endParaRPr lang="lt-LT" sz="1200">
                        <a:effectLst/>
                        <a:latin typeface="Times New Roman" panose="02020603050405020304" pitchFamily="18" charset="0"/>
                        <a:ea typeface="SimSun" panose="02010600030101010101" pitchFamily="2" charset="-122"/>
                      </a:endParaRPr>
                    </a:p>
                  </a:txBody>
                  <a:tcPr marL="65968" marR="65968" marT="0" marB="0"/>
                </a:tc>
                <a:extLst>
                  <a:ext uri="{0D108BD9-81ED-4DB2-BD59-A6C34878D82A}">
                    <a16:rowId xmlns:a16="http://schemas.microsoft.com/office/drawing/2014/main" val="3798623935"/>
                  </a:ext>
                </a:extLst>
              </a:tr>
              <a:tr h="292230">
                <a:tc>
                  <a:txBody>
                    <a:bodyPr/>
                    <a:lstStyle/>
                    <a:p>
                      <a:pPr>
                        <a:spcAft>
                          <a:spcPts val="0"/>
                        </a:spcAft>
                      </a:pPr>
                      <a:r>
                        <a:rPr lang="lt-LT" sz="1200">
                          <a:effectLst/>
                        </a:rPr>
                        <a:t>Garliavos meno mokykla</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487</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576374.24</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8035,5</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1183,52</a:t>
                      </a:r>
                      <a:endParaRPr lang="lt-LT" sz="1200">
                        <a:effectLst/>
                        <a:latin typeface="Times New Roman" panose="02020603050405020304" pitchFamily="18" charset="0"/>
                        <a:ea typeface="SimSun" panose="02010600030101010101" pitchFamily="2" charset="-122"/>
                      </a:endParaRPr>
                    </a:p>
                  </a:txBody>
                  <a:tcPr marL="65968" marR="65968" marT="0" marB="0"/>
                </a:tc>
                <a:extLst>
                  <a:ext uri="{0D108BD9-81ED-4DB2-BD59-A6C34878D82A}">
                    <a16:rowId xmlns:a16="http://schemas.microsoft.com/office/drawing/2014/main" val="1570778985"/>
                  </a:ext>
                </a:extLst>
              </a:tr>
              <a:tr h="292230">
                <a:tc>
                  <a:txBody>
                    <a:bodyPr/>
                    <a:lstStyle/>
                    <a:p>
                      <a:pPr>
                        <a:spcAft>
                          <a:spcPts val="0"/>
                        </a:spcAft>
                      </a:pPr>
                      <a:r>
                        <a:rPr lang="lt-LT" sz="1200">
                          <a:effectLst/>
                        </a:rPr>
                        <a:t>Babtų skyrius</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31</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36689,12</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511,5</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dirty="0">
                          <a:effectLst/>
                        </a:rPr>
                        <a:t>1183,52</a:t>
                      </a:r>
                      <a:endParaRPr lang="lt-LT" sz="1200" dirty="0">
                        <a:effectLst/>
                        <a:latin typeface="Times New Roman" panose="02020603050405020304" pitchFamily="18" charset="0"/>
                        <a:ea typeface="SimSun" panose="02010600030101010101" pitchFamily="2" charset="-122"/>
                      </a:endParaRPr>
                    </a:p>
                  </a:txBody>
                  <a:tcPr marL="65968" marR="65968" marT="0" marB="0"/>
                </a:tc>
                <a:extLst>
                  <a:ext uri="{0D108BD9-81ED-4DB2-BD59-A6C34878D82A}">
                    <a16:rowId xmlns:a16="http://schemas.microsoft.com/office/drawing/2014/main" val="1074440948"/>
                  </a:ext>
                </a:extLst>
              </a:tr>
              <a:tr h="292230">
                <a:tc>
                  <a:txBody>
                    <a:bodyPr/>
                    <a:lstStyle/>
                    <a:p>
                      <a:pPr>
                        <a:spcAft>
                          <a:spcPts val="0"/>
                        </a:spcAft>
                      </a:pPr>
                      <a:r>
                        <a:rPr lang="lt-LT" sz="1200">
                          <a:effectLst/>
                        </a:rPr>
                        <a:t>Raudondvario skyrius</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230</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272209,6</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3795</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1183,52</a:t>
                      </a:r>
                      <a:endParaRPr lang="lt-LT" sz="1200">
                        <a:effectLst/>
                        <a:latin typeface="Times New Roman" panose="02020603050405020304" pitchFamily="18" charset="0"/>
                        <a:ea typeface="SimSun" panose="02010600030101010101" pitchFamily="2" charset="-122"/>
                      </a:endParaRPr>
                    </a:p>
                  </a:txBody>
                  <a:tcPr marL="65968" marR="65968" marT="0" marB="0"/>
                </a:tc>
                <a:extLst>
                  <a:ext uri="{0D108BD9-81ED-4DB2-BD59-A6C34878D82A}">
                    <a16:rowId xmlns:a16="http://schemas.microsoft.com/office/drawing/2014/main" val="2535689367"/>
                  </a:ext>
                </a:extLst>
              </a:tr>
              <a:tr h="292230">
                <a:tc>
                  <a:txBody>
                    <a:bodyPr/>
                    <a:lstStyle/>
                    <a:p>
                      <a:pPr>
                        <a:spcAft>
                          <a:spcPts val="0"/>
                        </a:spcAft>
                      </a:pPr>
                      <a:r>
                        <a:rPr lang="lt-LT" sz="1200" dirty="0">
                          <a:effectLst/>
                        </a:rPr>
                        <a:t>Vilkijos skyrius</a:t>
                      </a:r>
                      <a:endParaRPr lang="lt-LT" sz="1200" dirty="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52</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61543,04</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a:effectLst/>
                        </a:rPr>
                        <a:t>858</a:t>
                      </a:r>
                      <a:endParaRPr lang="lt-LT" sz="1200">
                        <a:effectLst/>
                        <a:latin typeface="Times New Roman" panose="02020603050405020304" pitchFamily="18" charset="0"/>
                        <a:ea typeface="SimSun" panose="02010600030101010101" pitchFamily="2" charset="-122"/>
                      </a:endParaRPr>
                    </a:p>
                  </a:txBody>
                  <a:tcPr marL="65968" marR="65968" marT="0" marB="0"/>
                </a:tc>
                <a:tc>
                  <a:txBody>
                    <a:bodyPr/>
                    <a:lstStyle/>
                    <a:p>
                      <a:pPr>
                        <a:spcAft>
                          <a:spcPts val="0"/>
                        </a:spcAft>
                      </a:pPr>
                      <a:r>
                        <a:rPr lang="lt-LT" sz="1200" dirty="0">
                          <a:effectLst/>
                        </a:rPr>
                        <a:t>1183,52</a:t>
                      </a:r>
                      <a:endParaRPr lang="lt-LT" sz="1200" dirty="0">
                        <a:effectLst/>
                        <a:latin typeface="Times New Roman" panose="02020603050405020304" pitchFamily="18" charset="0"/>
                        <a:ea typeface="SimSun" panose="02010600030101010101" pitchFamily="2" charset="-122"/>
                      </a:endParaRPr>
                    </a:p>
                  </a:txBody>
                  <a:tcPr marL="65968" marR="65968" marT="0" marB="0"/>
                </a:tc>
                <a:extLst>
                  <a:ext uri="{0D108BD9-81ED-4DB2-BD59-A6C34878D82A}">
                    <a16:rowId xmlns:a16="http://schemas.microsoft.com/office/drawing/2014/main" val="3341439471"/>
                  </a:ext>
                </a:extLst>
              </a:tr>
            </a:tbl>
          </a:graphicData>
        </a:graphic>
      </p:graphicFrame>
    </p:spTree>
    <p:extLst>
      <p:ext uri="{BB962C8B-B14F-4D97-AF65-F5344CB8AC3E}">
        <p14:creationId xmlns:p14="http://schemas.microsoft.com/office/powerpoint/2010/main" val="427671705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807</TotalTime>
  <Words>1777</Words>
  <Application>Microsoft Office PowerPoint</Application>
  <PresentationFormat>Plačiaekranė</PresentationFormat>
  <Paragraphs>543</Paragraphs>
  <Slides>10</Slides>
  <Notes>0</Notes>
  <HiddenSlides>0</HiddenSlides>
  <MMClips>0</MMClips>
  <ScaleCrop>false</ScaleCrop>
  <HeadingPairs>
    <vt:vector size="6" baseType="variant">
      <vt:variant>
        <vt:lpstr>Naudojami šriftai</vt:lpstr>
      </vt:variant>
      <vt:variant>
        <vt:i4>7</vt:i4>
      </vt:variant>
      <vt:variant>
        <vt:lpstr>Tema</vt:lpstr>
      </vt:variant>
      <vt:variant>
        <vt:i4>1</vt:i4>
      </vt:variant>
      <vt:variant>
        <vt:lpstr>Skaidrių pavadinimai</vt:lpstr>
      </vt:variant>
      <vt:variant>
        <vt:i4>10</vt:i4>
      </vt:variant>
    </vt:vector>
  </HeadingPairs>
  <TitlesOfParts>
    <vt:vector size="18" baseType="lpstr">
      <vt:lpstr>SimSun</vt:lpstr>
      <vt:lpstr>Arial</vt:lpstr>
      <vt:lpstr>Calibri</vt:lpstr>
      <vt:lpstr>Century Gothic</vt:lpstr>
      <vt:lpstr>幼圆</vt:lpstr>
      <vt:lpstr>Times New Roman</vt:lpstr>
      <vt:lpstr>Wingdings 3</vt:lpstr>
      <vt:lpstr>Wisp</vt:lpstr>
      <vt:lpstr>KAUNO R. GARLIAVOS MENO MOKYKLOS   2019 METŲ VEIKLOS ATASKAITA </vt:lpstr>
      <vt:lpstr>„PowerPoint“ pateiktis</vt:lpstr>
      <vt:lpstr>VEIKLOS TIKSLŲ ĮGYVENDINIMAS   </vt:lpstr>
      <vt:lpstr>1. Darbuotojai: 1.1. Administracija               1. 2. Pedagoginiai ir kiti darbuotojai                                                                         </vt:lpstr>
      <vt:lpstr>„PowerPoint“ pateiktis</vt:lpstr>
      <vt:lpstr>„PowerPoint“ pateiktis</vt:lpstr>
      <vt:lpstr>„PowerPoint“ pateiktis</vt:lpstr>
      <vt:lpstr>                Mokyklos veiklos kokybės įsivertinimas </vt:lpstr>
      <vt:lpstr>                Edukacinių aplinkų gerinimas, materialiojo turto remontas, renovacija. </vt:lpstr>
      <vt:lpstr>                     Kreditinis įsiskolinimas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KAUNO R. GARLIAVOS MENO MOKYKOS  2018 METŲ  VEIKLOS ATASKAITA</dc:title>
  <dc:creator>Vartotojas</dc:creator>
  <cp:lastModifiedBy>Vartotojas</cp:lastModifiedBy>
  <cp:revision>99</cp:revision>
  <cp:lastPrinted>2020-02-04T09:18:46Z</cp:lastPrinted>
  <dcterms:created xsi:type="dcterms:W3CDTF">2019-02-19T08:31:48Z</dcterms:created>
  <dcterms:modified xsi:type="dcterms:W3CDTF">2020-03-13T09:24:04Z</dcterms:modified>
</cp:coreProperties>
</file>